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73" r:id="rId4"/>
    <p:sldId id="266" r:id="rId5"/>
    <p:sldId id="267" r:id="rId6"/>
    <p:sldId id="268" r:id="rId7"/>
    <p:sldId id="286" r:id="rId8"/>
    <p:sldId id="269" r:id="rId9"/>
    <p:sldId id="290" r:id="rId10"/>
    <p:sldId id="291" r:id="rId11"/>
    <p:sldId id="292" r:id="rId12"/>
    <p:sldId id="293" r:id="rId13"/>
    <p:sldId id="294" r:id="rId14"/>
    <p:sldId id="270" r:id="rId15"/>
    <p:sldId id="295" r:id="rId16"/>
    <p:sldId id="271" r:id="rId17"/>
    <p:sldId id="280" r:id="rId18"/>
    <p:sldId id="296" r:id="rId19"/>
    <p:sldId id="297" r:id="rId20"/>
    <p:sldId id="298" r:id="rId21"/>
    <p:sldId id="275" r:id="rId22"/>
    <p:sldId id="281" r:id="rId23"/>
    <p:sldId id="282" r:id="rId24"/>
    <p:sldId id="276" r:id="rId25"/>
    <p:sldId id="284" r:id="rId26"/>
    <p:sldId id="283" r:id="rId27"/>
    <p:sldId id="285" r:id="rId28"/>
    <p:sldId id="26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5F"/>
    <a:srgbClr val="011B39"/>
    <a:srgbClr val="CD00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38" autoAdjust="0"/>
  </p:normalViewPr>
  <p:slideViewPr>
    <p:cSldViewPr snapToGrid="0" snapToObjects="1">
      <p:cViewPr>
        <p:scale>
          <a:sx n="81" d="100"/>
          <a:sy n="81" d="100"/>
        </p:scale>
        <p:origin x="-200"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4CA032-03C6-EE47-96A5-923591EFDBD4}" type="datetimeFigureOut">
              <a:rPr lang="en-US" smtClean="0"/>
              <a:t>08/07/15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DB6423-877D-A24B-9B66-990E55358C22}" type="slidenum">
              <a:rPr lang="en-US" smtClean="0"/>
              <a:t>‹#›</a:t>
            </a:fld>
            <a:endParaRPr lang="en-US" dirty="0"/>
          </a:p>
        </p:txBody>
      </p:sp>
    </p:spTree>
    <p:extLst>
      <p:ext uri="{BB962C8B-B14F-4D97-AF65-F5344CB8AC3E}">
        <p14:creationId xmlns:p14="http://schemas.microsoft.com/office/powerpoint/2010/main" val="1027745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4B765-2725-2746-879C-7B88368DC3D1}" type="datetimeFigureOut">
              <a:rPr lang="en-US" smtClean="0"/>
              <a:t>08/07/15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299BD-AD53-8049-BE23-00A174BD8E63}" type="slidenum">
              <a:rPr lang="en-US" smtClean="0"/>
              <a:t>‹#›</a:t>
            </a:fld>
            <a:endParaRPr lang="en-US" dirty="0"/>
          </a:p>
        </p:txBody>
      </p:sp>
    </p:spTree>
    <p:extLst>
      <p:ext uri="{BB962C8B-B14F-4D97-AF65-F5344CB8AC3E}">
        <p14:creationId xmlns:p14="http://schemas.microsoft.com/office/powerpoint/2010/main" val="21346396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299BD-AD53-8049-BE23-00A174BD8E63}" type="slidenum">
              <a:rPr lang="en-US" smtClean="0"/>
              <a:t>1</a:t>
            </a:fld>
            <a:endParaRPr lang="en-US" dirty="0"/>
          </a:p>
        </p:txBody>
      </p:sp>
    </p:spTree>
    <p:extLst>
      <p:ext uri="{BB962C8B-B14F-4D97-AF65-F5344CB8AC3E}">
        <p14:creationId xmlns:p14="http://schemas.microsoft.com/office/powerpoint/2010/main" val="383073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Threat to fusion to anxiety BCI</a:t>
            </a:r>
            <a:r>
              <a:rPr lang="en-GB"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.045 to .156 	IMM = -.022 to -.002</a:t>
            </a: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model was particularly successful in modelling anxiety symptoms as an outcome, with significant overall variance explained, significant direct and indirect effects and evidence of moderated mediation. This means that holding threatening appraisals of cancer, combined with higher levels of cognitive fusion, predicts anxiety. This path is moderated or buffered by higher levels of self-compassion (i.e. the direct and indirect effects are attenuated when self-compassion is higher).</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EE299BD-AD53-8049-BE23-00A174BD8E63}" type="slidenum">
              <a:rPr lang="en-US" smtClean="0"/>
              <a:t>21</a:t>
            </a:fld>
            <a:endParaRPr lang="en-US" dirty="0"/>
          </a:p>
        </p:txBody>
      </p:sp>
    </p:spTree>
    <p:extLst>
      <p:ext uri="{BB962C8B-B14F-4D97-AF65-F5344CB8AC3E}">
        <p14:creationId xmlns:p14="http://schemas.microsoft.com/office/powerpoint/2010/main" val="315314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Total indirect effect BCI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.002 to .109</a:t>
            </a:r>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model predicting depression was also successful. Depression was more influenced by avoidant coping strategies than by fusion, in contrast to the anxiety model. Contrary to hypotheses, this model was not moderated by self-compassion, though the path between threat cognitions and avoidance was.  </a:t>
            </a:r>
          </a:p>
          <a:p>
            <a:endParaRPr lang="en-GB" dirty="0"/>
          </a:p>
        </p:txBody>
      </p:sp>
      <p:sp>
        <p:nvSpPr>
          <p:cNvPr id="4" name="Slide Number Placeholder 3"/>
          <p:cNvSpPr>
            <a:spLocks noGrp="1"/>
          </p:cNvSpPr>
          <p:nvPr>
            <p:ph type="sldNum" sz="quarter" idx="10"/>
          </p:nvPr>
        </p:nvSpPr>
        <p:spPr/>
        <p:txBody>
          <a:bodyPr/>
          <a:lstStyle/>
          <a:p>
            <a:fld id="{3EE299BD-AD53-8049-BE23-00A174BD8E63}" type="slidenum">
              <a:rPr lang="en-US" smtClean="0"/>
              <a:t>22</a:t>
            </a:fld>
            <a:endParaRPr lang="en-US" dirty="0"/>
          </a:p>
        </p:txBody>
      </p:sp>
    </p:spTree>
    <p:extLst>
      <p:ext uri="{BB962C8B-B14F-4D97-AF65-F5344CB8AC3E}">
        <p14:creationId xmlns:p14="http://schemas.microsoft.com/office/powerpoint/2010/main" val="64692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Total indirect effect BCI</a:t>
            </a:r>
            <a:r>
              <a:rPr lang="en-GB"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-.607 to -.092</a:t>
            </a:r>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terms of quality of life, the direct effect of illness threat was significant as was the total indirect path, but individual paths on their own were not significant. Self-compassion also did not moderate these paths. There were however, direct influences from cognitive fusion and avoidance to quality of life, and illness threat did also influence these variables. Despite this, the formal test of mediation showed that these constructs (fusion and avoidance) are unlikely to mediate the relationship between threat cognition and quality of life. They do however remain important treatment targets in their own right, due to their significant relationships with this outcome.</a:t>
            </a:r>
          </a:p>
          <a:p>
            <a:endParaRPr lang="en-GB" dirty="0"/>
          </a:p>
        </p:txBody>
      </p:sp>
      <p:sp>
        <p:nvSpPr>
          <p:cNvPr id="4" name="Slide Number Placeholder 3"/>
          <p:cNvSpPr>
            <a:spLocks noGrp="1"/>
          </p:cNvSpPr>
          <p:nvPr>
            <p:ph type="sldNum" sz="quarter" idx="10"/>
          </p:nvPr>
        </p:nvSpPr>
        <p:spPr/>
        <p:txBody>
          <a:bodyPr/>
          <a:lstStyle/>
          <a:p>
            <a:fld id="{3EE299BD-AD53-8049-BE23-00A174BD8E63}" type="slidenum">
              <a:rPr lang="en-US" smtClean="0"/>
              <a:t>23</a:t>
            </a:fld>
            <a:endParaRPr lang="en-US" dirty="0"/>
          </a:p>
        </p:txBody>
      </p:sp>
    </p:spTree>
    <p:extLst>
      <p:ext uri="{BB962C8B-B14F-4D97-AF65-F5344CB8AC3E}">
        <p14:creationId xmlns:p14="http://schemas.microsoft.com/office/powerpoint/2010/main" val="275609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Correlational analysis showed significant associations in predicted directions between aspects of mental adjustment / illness appraisal and anxiety, depression and quality of life. Specifically, threat related cognitions were associated with all of the outcomes. Also in line with previous findings, avoidant coping was associated with all three outcomes. The newer constructs of cognitive fusion and self-compassion were strongly associated with all three outcomes too.</a:t>
            </a:r>
          </a:p>
          <a:p>
            <a:endParaRPr lang="en-GB" dirty="0" smtClean="0"/>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Simultaneous linear regression compares the ability of each construct to predict the outcome, whilst controlling for the presence of the other predictors, giving a metric of each construct’s unique explanatory variance. The regression equations for all three outcomes were highly significant, with large proportions of variance explained. In addition, cognitive fusion was the strongest predictor of anxiety, illness cognitions and avoidance coping were the strongest predictors of depression and quality of life, when controlling for the presence of the other predictors. Previous studies have found avoidance coping to be a strong predictor of poorer adjustment in cancer populations (</a:t>
            </a:r>
            <a:r>
              <a:rPr lang="en-GB" sz="1200" kern="1200" dirty="0" err="1" smtClean="0">
                <a:solidFill>
                  <a:schemeClr val="tx1"/>
                </a:solidFill>
                <a:effectLst/>
                <a:latin typeface="+mn-lt"/>
                <a:ea typeface="+mn-ea"/>
                <a:cs typeface="+mn-cs"/>
              </a:rPr>
              <a:t>McCaul</a:t>
            </a:r>
            <a:r>
              <a:rPr lang="en-GB" sz="1200" kern="1200" dirty="0" smtClean="0">
                <a:solidFill>
                  <a:schemeClr val="tx1"/>
                </a:solidFill>
                <a:effectLst/>
                <a:latin typeface="+mn-lt"/>
                <a:ea typeface="+mn-ea"/>
                <a:cs typeface="+mn-cs"/>
              </a:rPr>
              <a:t> et al., 1999) and the current study supports these findings.</a:t>
            </a:r>
          </a:p>
          <a:p>
            <a:endParaRPr lang="en-GB" dirty="0"/>
          </a:p>
        </p:txBody>
      </p:sp>
      <p:sp>
        <p:nvSpPr>
          <p:cNvPr id="4" name="Slide Number Placeholder 3"/>
          <p:cNvSpPr>
            <a:spLocks noGrp="1"/>
          </p:cNvSpPr>
          <p:nvPr>
            <p:ph type="sldNum" sz="quarter" idx="10"/>
          </p:nvPr>
        </p:nvSpPr>
        <p:spPr/>
        <p:txBody>
          <a:bodyPr/>
          <a:lstStyle/>
          <a:p>
            <a:fld id="{3EE299BD-AD53-8049-BE23-00A174BD8E63}" type="slidenum">
              <a:rPr lang="en-US" smtClean="0"/>
              <a:t>24</a:t>
            </a:fld>
            <a:endParaRPr lang="en-US" dirty="0"/>
          </a:p>
        </p:txBody>
      </p:sp>
    </p:spTree>
    <p:extLst>
      <p:ext uri="{BB962C8B-B14F-4D97-AF65-F5344CB8AC3E}">
        <p14:creationId xmlns:p14="http://schemas.microsoft.com/office/powerpoint/2010/main" val="169868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Partialing</a:t>
            </a:r>
            <a:r>
              <a:rPr lang="en-GB" dirty="0" smtClean="0"/>
              <a:t> out variance</a:t>
            </a:r>
          </a:p>
          <a:p>
            <a:endParaRPr lang="en-GB" dirty="0" smtClean="0"/>
          </a:p>
          <a:p>
            <a:r>
              <a:rPr lang="en-GB" dirty="0" smtClean="0"/>
              <a:t>Use of SEM?</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EE299BD-AD53-8049-BE23-00A174BD8E63}" type="slidenum">
              <a:rPr lang="en-US" smtClean="0"/>
              <a:t>25</a:t>
            </a:fld>
            <a:endParaRPr lang="en-US" dirty="0"/>
          </a:p>
        </p:txBody>
      </p:sp>
    </p:spTree>
    <p:extLst>
      <p:ext uri="{BB962C8B-B14F-4D97-AF65-F5344CB8AC3E}">
        <p14:creationId xmlns:p14="http://schemas.microsoft.com/office/powerpoint/2010/main" val="113078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model was particularly successful in modelling anxiety symptoms as an outcome, with significant overall variance explained, significant direct and indirect effects and evidence of moderated mediation. This means that holding threatening appraisals of cancer, combined with higher levels of cognitive fusion, predicts anxiety. This path is moderated or buffered by higher levels of self-compassion (i.e. the direct and indirect effects are attenuated when self-compassion is higher).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model predicting depression was also successful. Depression was more influenced by avoidant coping strategies than by fusion, in contrast to the anxiety model. Contrary to hypotheses, this model was not moderated by self-compassion, though the path between threat cognitions and avoidance was.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terms of quality of life, the direct effect of illness threat was significant as was the total indirect path, but individual paths on their own were not significant. Self-compassion also did not moderate these paths. There were however, direct influences from cognitive fusion and avoidance to quality of life, and illness threat did also influence these variables. Despite this, the formal test of mediation showed that these constructs (fusion and avoidance) are unlikely to mediate the relationship between threat cognition and quality of life. They do however remain important treatment targets in their own right, due to their significant relationships with this outcome.</a:t>
            </a:r>
          </a:p>
          <a:p>
            <a:endParaRPr lang="en-GB" dirty="0"/>
          </a:p>
        </p:txBody>
      </p:sp>
      <p:sp>
        <p:nvSpPr>
          <p:cNvPr id="4" name="Slide Number Placeholder 3"/>
          <p:cNvSpPr>
            <a:spLocks noGrp="1"/>
          </p:cNvSpPr>
          <p:nvPr>
            <p:ph type="sldNum" sz="quarter" idx="10"/>
          </p:nvPr>
        </p:nvSpPr>
        <p:spPr/>
        <p:txBody>
          <a:bodyPr/>
          <a:lstStyle/>
          <a:p>
            <a:fld id="{3EE299BD-AD53-8049-BE23-00A174BD8E63}" type="slidenum">
              <a:rPr lang="en-US" smtClean="0"/>
              <a:t>26</a:t>
            </a:fld>
            <a:endParaRPr lang="en-US" dirty="0"/>
          </a:p>
        </p:txBody>
      </p:sp>
    </p:spTree>
    <p:extLst>
      <p:ext uri="{BB962C8B-B14F-4D97-AF65-F5344CB8AC3E}">
        <p14:creationId xmlns:p14="http://schemas.microsoft.com/office/powerpoint/2010/main" val="246964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D7BE6FB-712F-6848-84A0-3492E3931E21}" type="datetime1">
              <a:rPr lang="en-GB" smtClean="0"/>
              <a:t>08/07/15</a:t>
            </a:fld>
            <a:endParaRPr lang="en-US" dirty="0"/>
          </a:p>
        </p:txBody>
      </p:sp>
      <p:sp>
        <p:nvSpPr>
          <p:cNvPr id="5" name="Footer Placeholder 4"/>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6" name="Slide Number Placeholder 5"/>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3477771927"/>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228CF7-95D4-E640-AE77-C54BAABCC877}" type="datetime1">
              <a:rPr lang="en-GB" smtClean="0"/>
              <a:t>08/07/15</a:t>
            </a:fld>
            <a:endParaRPr lang="en-US" dirty="0"/>
          </a:p>
        </p:txBody>
      </p:sp>
      <p:sp>
        <p:nvSpPr>
          <p:cNvPr id="5" name="Footer Placeholder 4"/>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6" name="Slide Number Placeholder 5"/>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2291852608"/>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6E4E3B4-7813-9341-A3F6-08C933FDD7C2}" type="datetime1">
              <a:rPr lang="en-GB" smtClean="0"/>
              <a:t>08/07/15</a:t>
            </a:fld>
            <a:endParaRPr lang="en-US" dirty="0"/>
          </a:p>
        </p:txBody>
      </p:sp>
      <p:sp>
        <p:nvSpPr>
          <p:cNvPr id="5" name="Footer Placeholder 4"/>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6" name="Slide Number Placeholder 5"/>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1960827364"/>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EA2E351-B617-1E49-97F3-C6AF6206A420}" type="datetime1">
              <a:rPr lang="en-GB" smtClean="0"/>
              <a:t>08/07/15</a:t>
            </a:fld>
            <a:endParaRPr lang="en-US" dirty="0"/>
          </a:p>
        </p:txBody>
      </p:sp>
      <p:sp>
        <p:nvSpPr>
          <p:cNvPr id="5" name="Footer Placeholder 4"/>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6" name="Slide Number Placeholder 5"/>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2862428910"/>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87A6DA-A1DC-B147-A667-8BAB91C1AE37}" type="datetime1">
              <a:rPr lang="en-GB" smtClean="0"/>
              <a:t>08/07/15</a:t>
            </a:fld>
            <a:endParaRPr lang="en-US" dirty="0"/>
          </a:p>
        </p:txBody>
      </p:sp>
      <p:sp>
        <p:nvSpPr>
          <p:cNvPr id="5" name="Footer Placeholder 4"/>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6" name="Slide Number Placeholder 5"/>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1723901870"/>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5430EC8-F025-1B49-B8A2-3D7B7E78DE91}" type="datetime1">
              <a:rPr lang="en-GB" smtClean="0"/>
              <a:t>08/07/15</a:t>
            </a:fld>
            <a:endParaRPr lang="en-US" dirty="0"/>
          </a:p>
        </p:txBody>
      </p:sp>
      <p:sp>
        <p:nvSpPr>
          <p:cNvPr id="6" name="Footer Placeholder 5"/>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7" name="Slide Number Placeholder 6"/>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2140582450"/>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6525524-E74C-AF41-BBF4-93980448A418}" type="datetime1">
              <a:rPr lang="en-GB" smtClean="0"/>
              <a:t>08/07/15</a:t>
            </a:fld>
            <a:endParaRPr lang="en-US" dirty="0"/>
          </a:p>
        </p:txBody>
      </p:sp>
      <p:sp>
        <p:nvSpPr>
          <p:cNvPr id="8" name="Footer Placeholder 7"/>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9" name="Slide Number Placeholder 8"/>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134141086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3494039-717E-044E-87DF-0C13178A23A2}" type="datetime1">
              <a:rPr lang="en-GB" smtClean="0"/>
              <a:t>08/07/15</a:t>
            </a:fld>
            <a:endParaRPr lang="en-US" dirty="0"/>
          </a:p>
        </p:txBody>
      </p:sp>
      <p:sp>
        <p:nvSpPr>
          <p:cNvPr id="4" name="Footer Placeholder 3"/>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5" name="Slide Number Placeholder 4"/>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865027944"/>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096F5-782C-A740-B702-8EF80151F849}" type="datetime1">
              <a:rPr lang="en-GB" smtClean="0"/>
              <a:t>08/07/15</a:t>
            </a:fld>
            <a:endParaRPr lang="en-US" dirty="0"/>
          </a:p>
        </p:txBody>
      </p:sp>
      <p:sp>
        <p:nvSpPr>
          <p:cNvPr id="3" name="Footer Placeholder 2"/>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4" name="Slide Number Placeholder 3"/>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595178539"/>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C6A493A-B9D2-2346-8D8F-F65F7E4663A2}" type="datetime1">
              <a:rPr lang="en-GB" smtClean="0"/>
              <a:t>08/07/15</a:t>
            </a:fld>
            <a:endParaRPr lang="en-US" dirty="0"/>
          </a:p>
        </p:txBody>
      </p:sp>
      <p:sp>
        <p:nvSpPr>
          <p:cNvPr id="6" name="Footer Placeholder 5"/>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7" name="Slide Number Placeholder 6"/>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3477004014"/>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1C24583-9AFA-DB4B-8FAD-04083014626E}" type="datetime1">
              <a:rPr lang="en-GB" smtClean="0"/>
              <a:t>08/07/15</a:t>
            </a:fld>
            <a:endParaRPr lang="en-US" dirty="0"/>
          </a:p>
        </p:txBody>
      </p:sp>
      <p:sp>
        <p:nvSpPr>
          <p:cNvPr id="6" name="Footer Placeholder 5"/>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7" name="Slide Number Placeholder 6"/>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2802397440"/>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DC152-8F9A-A945-B939-AFB3B6C5352D}" type="datetime1">
              <a:rPr lang="en-GB" smtClean="0"/>
              <a:t>08/07/15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University of Edinburgh is a charitable body, registered in  Scotland, with registration number SC005336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CE737-9B95-9F43-BA48-661A3FD91854}" type="slidenum">
              <a:rPr lang="en-US" smtClean="0"/>
              <a:t>‹#›</a:t>
            </a:fld>
            <a:endParaRPr lang="en-US" dirty="0"/>
          </a:p>
        </p:txBody>
      </p:sp>
    </p:spTree>
    <p:extLst>
      <p:ext uri="{BB962C8B-B14F-4D97-AF65-F5344CB8AC3E}">
        <p14:creationId xmlns:p14="http://schemas.microsoft.com/office/powerpoint/2010/main" val="175706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p:transition>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package" Target="../embeddings/Microsoft_Word_Document1.docx"/><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package" Target="../embeddings/Microsoft_Word_Document2.docx"/><Relationship Id="rId5"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package" Target="../embeddings/Microsoft_Word_Document3.docx"/><Relationship Id="rId5"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package" Target="../embeddings/Microsoft_Word_Document4.docx"/><Relationship Id="rId5" Type="http://schemas.openxmlformats.org/officeDocument/2006/relationships/image" Target="../media/image7.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package" Target="../embeddings/Microsoft_Word_Document5.docx"/><Relationship Id="rId5" Type="http://schemas.openxmlformats.org/officeDocument/2006/relationships/image" Target="../media/image8.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jpeg"/><Relationship Id="rId5" Type="http://schemas.openxmlformats.org/officeDocument/2006/relationships/package" Target="../embeddings/Microsoft_Word_Document6.docx"/><Relationship Id="rId6" Type="http://schemas.openxmlformats.org/officeDocument/2006/relationships/image" Target="../media/image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jpeg"/><Relationship Id="rId5" Type="http://schemas.openxmlformats.org/officeDocument/2006/relationships/package" Target="../embeddings/Microsoft_Word_Document7.docx"/><Relationship Id="rId6" Type="http://schemas.openxmlformats.org/officeDocument/2006/relationships/image" Target="../media/image10.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jpeg"/><Relationship Id="rId5" Type="http://schemas.openxmlformats.org/officeDocument/2006/relationships/package" Target="../embeddings/Microsoft_Word_Document8.docx"/><Relationship Id="rId6" Type="http://schemas.openxmlformats.org/officeDocument/2006/relationships/image" Target="../media/image11.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2400412"/>
            <a:ext cx="8369919" cy="1470025"/>
          </a:xfrm>
        </p:spPr>
        <p:txBody>
          <a:bodyPr>
            <a:noAutofit/>
          </a:bodyPr>
          <a:lstStyle/>
          <a:p>
            <a:r>
              <a:rPr lang="en-GB" sz="3200" dirty="0">
                <a:solidFill>
                  <a:srgbClr val="00325F"/>
                </a:solidFill>
                <a:latin typeface="Perpetua"/>
                <a:cs typeface="Perpetua"/>
              </a:rPr>
              <a:t>Illness Cognitions, Cognitive Fusion, Avoidance and Self-Compassion as Predictors of Distress and Quality of Life in a Heterogeneous Sample of Adults, after Cancer. </a:t>
            </a:r>
            <a:br>
              <a:rPr lang="en-GB" sz="3200" dirty="0">
                <a:solidFill>
                  <a:srgbClr val="00325F"/>
                </a:solidFill>
                <a:latin typeface="Perpetua"/>
                <a:cs typeface="Perpetua"/>
              </a:rPr>
            </a:br>
            <a:r>
              <a:rPr lang="en-GB" sz="3200" dirty="0">
                <a:solidFill>
                  <a:srgbClr val="00325F"/>
                </a:solidFill>
              </a:rPr>
              <a:t> </a:t>
            </a:r>
            <a:br>
              <a:rPr lang="en-GB" sz="3200" dirty="0">
                <a:solidFill>
                  <a:srgbClr val="00325F"/>
                </a:solidFill>
              </a:rPr>
            </a:br>
            <a:endParaRPr lang="en-US" sz="3200" dirty="0">
              <a:solidFill>
                <a:srgbClr val="00325F"/>
              </a:solidFill>
              <a:latin typeface="Perpetua"/>
              <a:cs typeface="Perpetua"/>
            </a:endParaRPr>
          </a:p>
        </p:txBody>
      </p:sp>
      <p:sp>
        <p:nvSpPr>
          <p:cNvPr id="3" name="Subtitle 2"/>
          <p:cNvSpPr>
            <a:spLocks noGrp="1"/>
          </p:cNvSpPr>
          <p:nvPr>
            <p:ph type="subTitle" idx="1"/>
          </p:nvPr>
        </p:nvSpPr>
        <p:spPr>
          <a:xfrm>
            <a:off x="229660" y="3870437"/>
            <a:ext cx="2529610" cy="1319614"/>
          </a:xfrm>
        </p:spPr>
        <p:txBody>
          <a:bodyPr>
            <a:noAutofit/>
          </a:bodyPr>
          <a:lstStyle/>
          <a:p>
            <a:pPr algn="l"/>
            <a:r>
              <a:rPr lang="en-US" sz="2400" dirty="0" smtClean="0">
                <a:solidFill>
                  <a:srgbClr val="CD0039"/>
                </a:solidFill>
                <a:latin typeface="Perpetua"/>
                <a:cs typeface="Perpetua"/>
              </a:rPr>
              <a:t>Dr. David Gillanders </a:t>
            </a:r>
          </a:p>
          <a:p>
            <a:pPr algn="l"/>
            <a:r>
              <a:rPr lang="en-US" sz="2400" dirty="0" smtClean="0">
                <a:solidFill>
                  <a:srgbClr val="CD0039"/>
                </a:solidFill>
                <a:latin typeface="Perpetua"/>
                <a:cs typeface="Perpetua"/>
              </a:rPr>
              <a:t>University of Edinburgh</a:t>
            </a:r>
            <a:endParaRPr lang="en-US" sz="2400" dirty="0">
              <a:solidFill>
                <a:srgbClr val="CD0039"/>
              </a:solidFill>
              <a:latin typeface="Perpetua"/>
              <a:cs typeface="Perpetua"/>
            </a:endParaRPr>
          </a:p>
          <a:p>
            <a:pPr algn="l"/>
            <a:endParaRPr lang="en-US" sz="2400" dirty="0">
              <a:solidFill>
                <a:srgbClr val="CD0039"/>
              </a:solidFill>
              <a:latin typeface="Perpetua"/>
              <a:cs typeface="Perpetua"/>
            </a:endParaRPr>
          </a:p>
        </p:txBody>
      </p:sp>
      <p:pic>
        <p:nvPicPr>
          <p:cNvPr id="5"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sp>
        <p:nvSpPr>
          <p:cNvPr id="7" name="Subtitle 2"/>
          <p:cNvSpPr txBox="1">
            <a:spLocks/>
          </p:cNvSpPr>
          <p:nvPr/>
        </p:nvSpPr>
        <p:spPr>
          <a:xfrm>
            <a:off x="6026020" y="3870437"/>
            <a:ext cx="2753474" cy="131961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2400" dirty="0" smtClean="0">
                <a:solidFill>
                  <a:srgbClr val="CD0039"/>
                </a:solidFill>
                <a:latin typeface="Perpetua"/>
                <a:cs typeface="Perpetua"/>
              </a:rPr>
              <a:t>Dr. Ashleigh Sinclair</a:t>
            </a:r>
          </a:p>
          <a:p>
            <a:pPr algn="r"/>
            <a:r>
              <a:rPr lang="en-US" sz="2400" dirty="0" smtClean="0">
                <a:solidFill>
                  <a:srgbClr val="CD0039"/>
                </a:solidFill>
                <a:latin typeface="Perpetua"/>
                <a:cs typeface="Perpetua"/>
              </a:rPr>
              <a:t>NHS </a:t>
            </a:r>
            <a:r>
              <a:rPr lang="en-US" sz="2400" dirty="0" err="1" smtClean="0">
                <a:solidFill>
                  <a:srgbClr val="CD0039"/>
                </a:solidFill>
                <a:latin typeface="Perpetua"/>
                <a:cs typeface="Perpetua"/>
              </a:rPr>
              <a:t>Tayside</a:t>
            </a:r>
            <a:endParaRPr lang="en-US" sz="2400" dirty="0" smtClean="0">
              <a:solidFill>
                <a:srgbClr val="CD0039"/>
              </a:solidFill>
              <a:latin typeface="Perpetua"/>
              <a:cs typeface="Perpetua"/>
            </a:endParaRPr>
          </a:p>
          <a:p>
            <a:pPr algn="r"/>
            <a:endParaRPr lang="en-US" sz="2400" dirty="0">
              <a:solidFill>
                <a:srgbClr val="CD0039"/>
              </a:solidFill>
              <a:latin typeface="Perpetua"/>
              <a:cs typeface="Perpetua"/>
            </a:endParaRPr>
          </a:p>
        </p:txBody>
      </p:sp>
      <p:sp>
        <p:nvSpPr>
          <p:cNvPr id="8" name="Subtitle 2"/>
          <p:cNvSpPr txBox="1">
            <a:spLocks/>
          </p:cNvSpPr>
          <p:nvPr/>
        </p:nvSpPr>
        <p:spPr>
          <a:xfrm>
            <a:off x="229660" y="5342451"/>
            <a:ext cx="2712236" cy="131961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rgbClr val="CD0039"/>
                </a:solidFill>
                <a:latin typeface="Perpetua"/>
                <a:cs typeface="Perpetua"/>
              </a:rPr>
              <a:t>Dr. Margaret </a:t>
            </a:r>
            <a:r>
              <a:rPr lang="en-US" sz="2400" dirty="0" err="1" smtClean="0">
                <a:solidFill>
                  <a:srgbClr val="CD0039"/>
                </a:solidFill>
                <a:latin typeface="Perpetua"/>
                <a:cs typeface="Perpetua"/>
              </a:rPr>
              <a:t>McClean</a:t>
            </a:r>
            <a:r>
              <a:rPr lang="en-US" sz="2400" dirty="0" smtClean="0">
                <a:solidFill>
                  <a:srgbClr val="CD0039"/>
                </a:solidFill>
                <a:latin typeface="Perpetua"/>
                <a:cs typeface="Perpetua"/>
              </a:rPr>
              <a:t> </a:t>
            </a:r>
          </a:p>
          <a:p>
            <a:pPr algn="l"/>
            <a:r>
              <a:rPr lang="en-US" sz="2400" dirty="0" smtClean="0">
                <a:solidFill>
                  <a:srgbClr val="CD0039"/>
                </a:solidFill>
                <a:latin typeface="Perpetua"/>
                <a:cs typeface="Perpetua"/>
              </a:rPr>
              <a:t>NHS Grampian</a:t>
            </a:r>
          </a:p>
          <a:p>
            <a:pPr algn="l"/>
            <a:endParaRPr lang="en-US" sz="2400" dirty="0">
              <a:solidFill>
                <a:srgbClr val="CD0039"/>
              </a:solidFill>
              <a:latin typeface="Perpetua"/>
              <a:cs typeface="Perpetua"/>
            </a:endParaRPr>
          </a:p>
        </p:txBody>
      </p:sp>
      <p:sp>
        <p:nvSpPr>
          <p:cNvPr id="9" name="Subtitle 2"/>
          <p:cNvSpPr txBox="1">
            <a:spLocks/>
          </p:cNvSpPr>
          <p:nvPr/>
        </p:nvSpPr>
        <p:spPr>
          <a:xfrm>
            <a:off x="6249884" y="5342451"/>
            <a:ext cx="2529610" cy="131961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2400" dirty="0" smtClean="0">
                <a:solidFill>
                  <a:srgbClr val="CD0039"/>
                </a:solidFill>
                <a:latin typeface="Perpetua"/>
                <a:cs typeface="Perpetua"/>
              </a:rPr>
              <a:t>Dr. Kirsten </a:t>
            </a:r>
            <a:r>
              <a:rPr lang="en-US" sz="2400" dirty="0" err="1" smtClean="0">
                <a:solidFill>
                  <a:srgbClr val="CD0039"/>
                </a:solidFill>
                <a:latin typeface="Perpetua"/>
                <a:cs typeface="Perpetua"/>
              </a:rPr>
              <a:t>Jardine</a:t>
            </a:r>
            <a:endParaRPr lang="en-US" sz="2400" dirty="0" smtClean="0">
              <a:solidFill>
                <a:srgbClr val="CD0039"/>
              </a:solidFill>
              <a:latin typeface="Perpetua"/>
              <a:cs typeface="Perpetua"/>
            </a:endParaRPr>
          </a:p>
          <a:p>
            <a:pPr algn="r"/>
            <a:r>
              <a:rPr lang="en-US" sz="2400" dirty="0" smtClean="0">
                <a:solidFill>
                  <a:srgbClr val="CD0039"/>
                </a:solidFill>
                <a:latin typeface="Perpetua"/>
                <a:cs typeface="Perpetua"/>
              </a:rPr>
              <a:t>NHS Grampian</a:t>
            </a:r>
          </a:p>
          <a:p>
            <a:pPr algn="r"/>
            <a:endParaRPr lang="en-US" sz="2400" dirty="0">
              <a:solidFill>
                <a:srgbClr val="CD0039"/>
              </a:solidFill>
              <a:latin typeface="Perpetua"/>
              <a:cs typeface="Perpetua"/>
            </a:endParaRPr>
          </a:p>
        </p:txBody>
      </p:sp>
      <p:pic>
        <p:nvPicPr>
          <p:cNvPr id="4" name="Picture 3" descr="NHS-Tayside-CMY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7780" y="340013"/>
            <a:ext cx="1276480" cy="957585"/>
          </a:xfrm>
          <a:prstGeom prst="rect">
            <a:avLst/>
          </a:prstGeom>
        </p:spPr>
      </p:pic>
      <p:pic>
        <p:nvPicPr>
          <p:cNvPr id="10" name="Picture 9" descr="nhs_grampia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2991" y="0"/>
            <a:ext cx="1901009" cy="1550606"/>
          </a:xfrm>
          <a:prstGeom prst="rect">
            <a:avLst/>
          </a:prstGeom>
        </p:spPr>
      </p:pic>
    </p:spTree>
    <p:extLst>
      <p:ext uri="{BB962C8B-B14F-4D97-AF65-F5344CB8AC3E}">
        <p14:creationId xmlns:p14="http://schemas.microsoft.com/office/powerpoint/2010/main" val="92319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fontScale="90000"/>
          </a:bodyPr>
          <a:lstStyle/>
          <a:p>
            <a:r>
              <a:rPr lang="en-US" dirty="0" smtClean="0">
                <a:solidFill>
                  <a:srgbClr val="00325F"/>
                </a:solidFill>
                <a:latin typeface="Perpetua"/>
                <a:cs typeface="Perpetua"/>
              </a:rPr>
              <a:t>Self-Compassion Scale</a:t>
            </a:r>
            <a:r>
              <a:rPr lang="en-US" dirty="0">
                <a:solidFill>
                  <a:srgbClr val="00325F"/>
                </a:solidFill>
                <a:latin typeface="Perpetua"/>
                <a:cs typeface="Perpetua"/>
              </a:rPr>
              <a:t/>
            </a:r>
            <a:br>
              <a:rPr lang="en-US" dirty="0">
                <a:solidFill>
                  <a:srgbClr val="00325F"/>
                </a:solidFill>
                <a:latin typeface="Perpetua"/>
                <a:cs typeface="Perpetua"/>
              </a:rPr>
            </a:br>
            <a:endParaRPr lang="en-US" dirty="0">
              <a:solidFill>
                <a:srgbClr val="00325F"/>
              </a:solidFill>
              <a:latin typeface="Perpetua"/>
              <a:cs typeface="Perpetua"/>
            </a:endParaRPr>
          </a:p>
        </p:txBody>
      </p:sp>
      <p:sp>
        <p:nvSpPr>
          <p:cNvPr id="3" name="Content Placeholder 2"/>
          <p:cNvSpPr>
            <a:spLocks noGrp="1"/>
          </p:cNvSpPr>
          <p:nvPr>
            <p:ph idx="1"/>
          </p:nvPr>
        </p:nvSpPr>
        <p:spPr>
          <a:xfrm>
            <a:off x="409575" y="1599351"/>
            <a:ext cx="8448308" cy="4897757"/>
          </a:xfrm>
        </p:spPr>
        <p:txBody>
          <a:bodyPr>
            <a:normAutofit/>
          </a:bodyPr>
          <a:lstStyle/>
          <a:p>
            <a:pPr marL="0" indent="0" algn="ctr">
              <a:buNone/>
            </a:pPr>
            <a:r>
              <a:rPr lang="en-US" dirty="0" smtClean="0">
                <a:solidFill>
                  <a:srgbClr val="00325F"/>
                </a:solidFill>
                <a:latin typeface="Perpetua"/>
                <a:cs typeface="Perpetua"/>
              </a:rPr>
              <a:t>“I </a:t>
            </a:r>
            <a:r>
              <a:rPr lang="en-US" dirty="0">
                <a:solidFill>
                  <a:srgbClr val="00325F"/>
                </a:solidFill>
                <a:latin typeface="Perpetua"/>
                <a:cs typeface="Perpetua"/>
              </a:rPr>
              <a:t>try to see my failings as part of the human condition</a:t>
            </a:r>
            <a:r>
              <a:rPr lang="en-US" dirty="0" smtClean="0">
                <a:solidFill>
                  <a:srgbClr val="00325F"/>
                </a:solidFill>
                <a:latin typeface="Perpetua"/>
                <a:cs typeface="Perpetua"/>
              </a:rPr>
              <a:t>.”</a:t>
            </a:r>
          </a:p>
          <a:p>
            <a:pPr marL="0" indent="0" algn="ctr">
              <a:buNone/>
            </a:pPr>
            <a:r>
              <a:rPr lang="en-US" dirty="0">
                <a:solidFill>
                  <a:srgbClr val="00325F"/>
                </a:solidFill>
                <a:latin typeface="Perpetua"/>
                <a:cs typeface="Perpetua"/>
              </a:rPr>
              <a:t>“I’m kind to myself when I’m experiencing suffering</a:t>
            </a:r>
            <a:r>
              <a:rPr lang="en-US" dirty="0" smtClean="0">
                <a:solidFill>
                  <a:srgbClr val="00325F"/>
                </a:solidFill>
                <a:latin typeface="Perpetua"/>
                <a:cs typeface="Perpetua"/>
              </a:rPr>
              <a:t>.”</a:t>
            </a:r>
          </a:p>
          <a:p>
            <a:endParaRPr lang="en-US" dirty="0" smtClean="0">
              <a:solidFill>
                <a:srgbClr val="00325F"/>
              </a:solidFill>
              <a:latin typeface="Perpetua"/>
              <a:cs typeface="Perpetua"/>
            </a:endParaRPr>
          </a:p>
          <a:p>
            <a:r>
              <a:rPr lang="en-US" dirty="0" smtClean="0">
                <a:solidFill>
                  <a:srgbClr val="00325F"/>
                </a:solidFill>
                <a:latin typeface="Perpetua"/>
                <a:cs typeface="Perpetua"/>
              </a:rPr>
              <a:t>Total score </a:t>
            </a:r>
            <a:r>
              <a:rPr lang="en-US" dirty="0" smtClean="0">
                <a:solidFill>
                  <a:srgbClr val="00325F"/>
                </a:solidFill>
                <a:latin typeface="Perpetua"/>
                <a:ea typeface="Lucida Grande"/>
                <a:cs typeface="Perpetua"/>
              </a:rPr>
              <a:t>α = .87</a:t>
            </a:r>
            <a:endParaRPr lang="en-US" dirty="0" smtClean="0">
              <a:solidFill>
                <a:srgbClr val="00325F"/>
              </a:solidFill>
              <a:latin typeface="Perpetua"/>
              <a:cs typeface="Perpetua"/>
            </a:endParaRPr>
          </a:p>
          <a:p>
            <a:r>
              <a:rPr lang="en-US" dirty="0" smtClean="0">
                <a:solidFill>
                  <a:srgbClr val="00325F"/>
                </a:solidFill>
                <a:latin typeface="Perpetua"/>
                <a:cs typeface="Perpetua"/>
              </a:rPr>
              <a:t>26 items in  6 domains</a:t>
            </a:r>
          </a:p>
          <a:p>
            <a:r>
              <a:rPr lang="en-US" dirty="0" smtClean="0">
                <a:solidFill>
                  <a:srgbClr val="00325F"/>
                </a:solidFill>
                <a:latin typeface="Perpetua"/>
                <a:ea typeface="Lucida Grande"/>
                <a:cs typeface="Perpetua"/>
              </a:rPr>
              <a:t>Self-kindness, self-</a:t>
            </a:r>
            <a:r>
              <a:rPr lang="en-US" dirty="0" err="1" smtClean="0">
                <a:solidFill>
                  <a:srgbClr val="00325F"/>
                </a:solidFill>
                <a:latin typeface="Perpetua"/>
                <a:ea typeface="Lucida Grande"/>
                <a:cs typeface="Perpetua"/>
              </a:rPr>
              <a:t>judgement</a:t>
            </a:r>
            <a:r>
              <a:rPr lang="en-US" dirty="0" smtClean="0">
                <a:solidFill>
                  <a:srgbClr val="00325F"/>
                </a:solidFill>
                <a:latin typeface="Perpetua"/>
                <a:ea typeface="Lucida Grande"/>
                <a:cs typeface="Perpetua"/>
              </a:rPr>
              <a:t>, common humanity, isolation, mindfulness, </a:t>
            </a:r>
            <a:r>
              <a:rPr lang="en-US" dirty="0" err="1" smtClean="0">
                <a:solidFill>
                  <a:srgbClr val="00325F"/>
                </a:solidFill>
                <a:latin typeface="Perpetua"/>
                <a:ea typeface="Lucida Grande"/>
                <a:cs typeface="Perpetua"/>
              </a:rPr>
              <a:t>overidentification</a:t>
            </a:r>
            <a:endParaRPr lang="en-US" dirty="0" smtClean="0">
              <a:solidFill>
                <a:srgbClr val="00325F"/>
              </a:solidFill>
              <a:latin typeface="Perpetua"/>
              <a:cs typeface="Perpetua"/>
            </a:endParaRPr>
          </a:p>
          <a:p>
            <a:pPr marL="0" indent="0" algn="r">
              <a:buNone/>
            </a:pPr>
            <a:r>
              <a:rPr lang="en-US" baseline="-25000" dirty="0" smtClean="0">
                <a:solidFill>
                  <a:srgbClr val="00325F"/>
                </a:solidFill>
                <a:latin typeface="Perpetua"/>
                <a:cs typeface="Perpetua"/>
              </a:rPr>
              <a:t>(Neff, 2003)</a:t>
            </a:r>
            <a:endParaRPr lang="en-US" baseline="-25000" dirty="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5799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fontScale="90000"/>
          </a:bodyPr>
          <a:lstStyle/>
          <a:p>
            <a:r>
              <a:rPr lang="en-US" dirty="0" smtClean="0">
                <a:solidFill>
                  <a:srgbClr val="00325F"/>
                </a:solidFill>
                <a:latin typeface="Perpetua"/>
                <a:cs typeface="Perpetua"/>
              </a:rPr>
              <a:t>Cognitive Fusion Questionnaire</a:t>
            </a:r>
            <a:r>
              <a:rPr lang="en-US" dirty="0">
                <a:solidFill>
                  <a:srgbClr val="00325F"/>
                </a:solidFill>
                <a:latin typeface="Perpetua"/>
                <a:cs typeface="Perpetua"/>
              </a:rPr>
              <a:t/>
            </a:r>
            <a:br>
              <a:rPr lang="en-US" dirty="0">
                <a:solidFill>
                  <a:srgbClr val="00325F"/>
                </a:solidFill>
                <a:latin typeface="Perpetua"/>
                <a:cs typeface="Perpetua"/>
              </a:rPr>
            </a:b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1599351"/>
            <a:ext cx="8229600" cy="4897757"/>
          </a:xfrm>
        </p:spPr>
        <p:txBody>
          <a:bodyPr>
            <a:normAutofit/>
          </a:bodyPr>
          <a:lstStyle/>
          <a:p>
            <a:pPr marL="0" indent="0" algn="ctr">
              <a:buNone/>
            </a:pPr>
            <a:r>
              <a:rPr lang="en-US" dirty="0" smtClean="0">
                <a:solidFill>
                  <a:srgbClr val="00325F"/>
                </a:solidFill>
                <a:latin typeface="Perpetua"/>
                <a:cs typeface="Perpetua"/>
              </a:rPr>
              <a:t>“</a:t>
            </a:r>
            <a:r>
              <a:rPr lang="en-GB" dirty="0" smtClean="0">
                <a:solidFill>
                  <a:srgbClr val="00325F"/>
                </a:solidFill>
                <a:latin typeface="Perpetua"/>
                <a:cs typeface="Perpetua"/>
              </a:rPr>
              <a:t>My thoughts cause me distress or emotional pain</a:t>
            </a:r>
            <a:r>
              <a:rPr lang="en-US" dirty="0" smtClean="0">
                <a:solidFill>
                  <a:srgbClr val="00325F"/>
                </a:solidFill>
                <a:latin typeface="Perpetua"/>
                <a:cs typeface="Perpetua"/>
              </a:rPr>
              <a:t>”</a:t>
            </a:r>
          </a:p>
          <a:p>
            <a:pPr marL="0" indent="0" algn="ctr">
              <a:buNone/>
            </a:pPr>
            <a:r>
              <a:rPr lang="en-US" dirty="0" smtClean="0">
                <a:solidFill>
                  <a:srgbClr val="00325F"/>
                </a:solidFill>
                <a:latin typeface="Perpetua"/>
                <a:cs typeface="Perpetua"/>
              </a:rPr>
              <a:t>“ I </a:t>
            </a:r>
            <a:r>
              <a:rPr lang="en-US" dirty="0" err="1" smtClean="0">
                <a:solidFill>
                  <a:srgbClr val="00325F"/>
                </a:solidFill>
                <a:latin typeface="Perpetua"/>
                <a:cs typeface="Perpetua"/>
              </a:rPr>
              <a:t>overanalyse</a:t>
            </a:r>
            <a:r>
              <a:rPr lang="en-US" dirty="0" smtClean="0">
                <a:solidFill>
                  <a:srgbClr val="00325F"/>
                </a:solidFill>
                <a:latin typeface="Perpetua"/>
                <a:cs typeface="Perpetua"/>
              </a:rPr>
              <a:t> situations to the point where its unhelpful to me”</a:t>
            </a:r>
          </a:p>
          <a:p>
            <a:pPr marL="0" indent="0">
              <a:buNone/>
            </a:pPr>
            <a:endParaRPr lang="en-US" dirty="0" smtClean="0">
              <a:solidFill>
                <a:srgbClr val="00325F"/>
              </a:solidFill>
              <a:latin typeface="Perpetua"/>
              <a:cs typeface="Perpetua"/>
            </a:endParaRPr>
          </a:p>
          <a:p>
            <a:r>
              <a:rPr lang="en-US" dirty="0">
                <a:solidFill>
                  <a:srgbClr val="00325F"/>
                </a:solidFill>
                <a:latin typeface="Perpetua"/>
                <a:cs typeface="Perpetua"/>
              </a:rPr>
              <a:t>7</a:t>
            </a:r>
            <a:r>
              <a:rPr lang="en-US" dirty="0" smtClean="0">
                <a:solidFill>
                  <a:srgbClr val="00325F"/>
                </a:solidFill>
                <a:latin typeface="Perpetua"/>
                <a:cs typeface="Perpetua"/>
              </a:rPr>
              <a:t> items</a:t>
            </a:r>
          </a:p>
          <a:p>
            <a:r>
              <a:rPr lang="en-US" dirty="0" smtClean="0">
                <a:solidFill>
                  <a:srgbClr val="00325F"/>
                </a:solidFill>
                <a:latin typeface="Perpetua"/>
                <a:ea typeface="Lucida Grande"/>
                <a:cs typeface="Perpetua"/>
              </a:rPr>
              <a:t>Current study α = .93</a:t>
            </a:r>
            <a:endParaRPr lang="en-US" dirty="0">
              <a:solidFill>
                <a:srgbClr val="00325F"/>
              </a:solidFill>
              <a:latin typeface="Perpetua"/>
              <a:cs typeface="Perpetua"/>
            </a:endParaRPr>
          </a:p>
          <a:p>
            <a:pPr marL="0" indent="0" algn="r">
              <a:buNone/>
            </a:pPr>
            <a:r>
              <a:rPr lang="en-US" baseline="-25000" dirty="0" smtClean="0">
                <a:solidFill>
                  <a:srgbClr val="00325F"/>
                </a:solidFill>
                <a:latin typeface="Perpetua"/>
                <a:cs typeface="Perpetua"/>
              </a:rPr>
              <a:t>(Gillanders </a:t>
            </a:r>
            <a:r>
              <a:rPr lang="en-US" baseline="-25000" dirty="0">
                <a:solidFill>
                  <a:srgbClr val="00325F"/>
                </a:solidFill>
                <a:latin typeface="Perpetua"/>
                <a:cs typeface="Perpetua"/>
              </a:rPr>
              <a:t>et al, </a:t>
            </a:r>
            <a:r>
              <a:rPr lang="en-US" baseline="-25000" dirty="0" smtClean="0">
                <a:solidFill>
                  <a:srgbClr val="00325F"/>
                </a:solidFill>
                <a:latin typeface="Perpetua"/>
                <a:cs typeface="Perpetua"/>
              </a:rPr>
              <a:t>2014)</a:t>
            </a:r>
            <a:endParaRPr lang="en-US" baseline="-25000"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5799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fontScale="90000"/>
          </a:bodyPr>
          <a:lstStyle/>
          <a:p>
            <a:r>
              <a:rPr lang="en-US" dirty="0" smtClean="0">
                <a:solidFill>
                  <a:srgbClr val="00325F"/>
                </a:solidFill>
                <a:latin typeface="Perpetua"/>
                <a:cs typeface="Perpetua"/>
              </a:rPr>
              <a:t>Hospital Anxiety &amp; Depression Scale </a:t>
            </a:r>
            <a:r>
              <a:rPr lang="en-US" dirty="0">
                <a:solidFill>
                  <a:srgbClr val="00325F"/>
                </a:solidFill>
                <a:latin typeface="Perpetua"/>
                <a:cs typeface="Perpetua"/>
              </a:rPr>
              <a:t/>
            </a:r>
            <a:br>
              <a:rPr lang="en-US" dirty="0">
                <a:solidFill>
                  <a:srgbClr val="00325F"/>
                </a:solidFill>
                <a:latin typeface="Perpetua"/>
                <a:cs typeface="Perpetua"/>
              </a:rPr>
            </a:b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1599351"/>
            <a:ext cx="8229600" cy="4897757"/>
          </a:xfrm>
        </p:spPr>
        <p:txBody>
          <a:bodyPr>
            <a:normAutofit/>
          </a:bodyPr>
          <a:lstStyle/>
          <a:p>
            <a:pPr marL="0" indent="0" algn="ctr">
              <a:buNone/>
            </a:pPr>
            <a:r>
              <a:rPr lang="en-US" dirty="0">
                <a:solidFill>
                  <a:srgbClr val="00325F"/>
                </a:solidFill>
                <a:latin typeface="Perpetua"/>
                <a:cs typeface="Perpetua"/>
              </a:rPr>
              <a:t>“I feel tense or wound up”</a:t>
            </a:r>
            <a:endParaRPr lang="en-US" dirty="0" smtClean="0">
              <a:solidFill>
                <a:srgbClr val="00325F"/>
              </a:solidFill>
              <a:latin typeface="Perpetua"/>
              <a:cs typeface="Perpetua"/>
            </a:endParaRPr>
          </a:p>
          <a:p>
            <a:pPr marL="0" indent="0" algn="ctr">
              <a:buNone/>
            </a:pPr>
            <a:r>
              <a:rPr lang="en-US" dirty="0">
                <a:solidFill>
                  <a:srgbClr val="00325F"/>
                </a:solidFill>
                <a:latin typeface="Perpetua"/>
                <a:cs typeface="Perpetua"/>
              </a:rPr>
              <a:t> “I can laugh and see the funny side of things”</a:t>
            </a:r>
            <a:endParaRPr lang="en-US" dirty="0" smtClean="0">
              <a:solidFill>
                <a:srgbClr val="00325F"/>
              </a:solidFill>
              <a:latin typeface="Perpetua"/>
              <a:cs typeface="Perpetua"/>
            </a:endParaRPr>
          </a:p>
          <a:p>
            <a:pPr marL="0" indent="0">
              <a:buNone/>
            </a:pPr>
            <a:endParaRPr lang="en-US" dirty="0" smtClean="0">
              <a:solidFill>
                <a:srgbClr val="00325F"/>
              </a:solidFill>
              <a:latin typeface="Perpetua"/>
              <a:cs typeface="Perpetua"/>
            </a:endParaRPr>
          </a:p>
          <a:p>
            <a:r>
              <a:rPr lang="en-US" dirty="0" smtClean="0">
                <a:solidFill>
                  <a:srgbClr val="00325F"/>
                </a:solidFill>
                <a:latin typeface="Perpetua"/>
                <a:cs typeface="Perpetua"/>
              </a:rPr>
              <a:t>14 items in 2 domains</a:t>
            </a:r>
          </a:p>
          <a:p>
            <a:pPr marL="0" indent="0">
              <a:buNone/>
            </a:pPr>
            <a:r>
              <a:rPr lang="en-US" dirty="0" smtClean="0">
                <a:solidFill>
                  <a:srgbClr val="00325F"/>
                </a:solidFill>
                <a:latin typeface="Perpetua"/>
                <a:ea typeface="Lucida Grande"/>
                <a:cs typeface="Perpetua"/>
              </a:rPr>
              <a:t>								Current study α</a:t>
            </a:r>
            <a:endParaRPr lang="en-US" dirty="0">
              <a:solidFill>
                <a:srgbClr val="00325F"/>
              </a:solidFill>
              <a:latin typeface="Perpetua"/>
              <a:cs typeface="Perpetua"/>
            </a:endParaRPr>
          </a:p>
          <a:p>
            <a:r>
              <a:rPr lang="en-US" dirty="0" smtClean="0">
                <a:solidFill>
                  <a:srgbClr val="00325F"/>
                </a:solidFill>
                <a:latin typeface="Perpetua"/>
                <a:cs typeface="Perpetua"/>
              </a:rPr>
              <a:t>Anxiety							.89					</a:t>
            </a:r>
          </a:p>
          <a:p>
            <a:r>
              <a:rPr lang="en-US" dirty="0" smtClean="0">
                <a:solidFill>
                  <a:srgbClr val="00325F"/>
                </a:solidFill>
                <a:latin typeface="Perpetua"/>
                <a:cs typeface="Perpetua"/>
              </a:rPr>
              <a:t>Depression						.83</a:t>
            </a:r>
          </a:p>
          <a:p>
            <a:pPr marL="0" indent="0" algn="r">
              <a:buNone/>
            </a:pPr>
            <a:r>
              <a:rPr lang="en-US" baseline="-25000" dirty="0" smtClean="0">
                <a:solidFill>
                  <a:srgbClr val="00325F"/>
                </a:solidFill>
                <a:latin typeface="Perpetua"/>
                <a:cs typeface="Perpetua"/>
              </a:rPr>
              <a:t>(Zigmond</a:t>
            </a:r>
            <a:r>
              <a:rPr lang="en-US" dirty="0" smtClean="0">
                <a:solidFill>
                  <a:srgbClr val="00325F"/>
                </a:solidFill>
                <a:latin typeface="Perpetua"/>
                <a:cs typeface="Perpetua"/>
              </a:rPr>
              <a:t> </a:t>
            </a:r>
            <a:r>
              <a:rPr lang="en-US" baseline="-25000" dirty="0" smtClean="0">
                <a:solidFill>
                  <a:srgbClr val="00325F"/>
                </a:solidFill>
                <a:latin typeface="Perpetua"/>
                <a:cs typeface="Perpetua"/>
              </a:rPr>
              <a:t>&amp; Snaith, 1983; </a:t>
            </a:r>
            <a:r>
              <a:rPr lang="en-US" baseline="-25000" dirty="0" err="1" smtClean="0">
                <a:solidFill>
                  <a:srgbClr val="00325F"/>
                </a:solidFill>
                <a:latin typeface="Perpetua"/>
                <a:cs typeface="Perpetua"/>
              </a:rPr>
              <a:t>Bjellland</a:t>
            </a:r>
            <a:r>
              <a:rPr lang="en-US" baseline="-25000" dirty="0" smtClean="0">
                <a:solidFill>
                  <a:srgbClr val="00325F"/>
                </a:solidFill>
                <a:latin typeface="Perpetua"/>
                <a:cs typeface="Perpetua"/>
              </a:rPr>
              <a:t> et al., 2002)</a:t>
            </a:r>
            <a:endParaRPr lang="en-US" baseline="-25000" dirty="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5799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fontScale="90000"/>
          </a:bodyPr>
          <a:lstStyle/>
          <a:p>
            <a:r>
              <a:rPr lang="en-US" dirty="0" smtClean="0">
                <a:solidFill>
                  <a:srgbClr val="00325F"/>
                </a:solidFill>
                <a:latin typeface="Perpetua"/>
                <a:cs typeface="Perpetua"/>
              </a:rPr>
              <a:t>Functional Assessment of Cancer Therapy</a:t>
            </a:r>
            <a:r>
              <a:rPr lang="en-US" dirty="0">
                <a:solidFill>
                  <a:srgbClr val="00325F"/>
                </a:solidFill>
                <a:latin typeface="Perpetua"/>
                <a:cs typeface="Perpetua"/>
              </a:rPr>
              <a:t/>
            </a:r>
            <a:br>
              <a:rPr lang="en-US" dirty="0">
                <a:solidFill>
                  <a:srgbClr val="00325F"/>
                </a:solidFill>
                <a:latin typeface="Perpetua"/>
                <a:cs typeface="Perpetua"/>
              </a:rPr>
            </a:b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1599351"/>
            <a:ext cx="8229600" cy="4897757"/>
          </a:xfrm>
        </p:spPr>
        <p:txBody>
          <a:bodyPr>
            <a:normAutofit lnSpcReduction="10000"/>
          </a:bodyPr>
          <a:lstStyle/>
          <a:p>
            <a:pPr marL="0" indent="0" algn="ctr">
              <a:buNone/>
            </a:pPr>
            <a:r>
              <a:rPr lang="en-US" dirty="0" smtClean="0">
                <a:solidFill>
                  <a:srgbClr val="00325F"/>
                </a:solidFill>
                <a:latin typeface="Perpetua"/>
                <a:cs typeface="Perpetua"/>
              </a:rPr>
              <a:t>“I am bothered by the side effects of treatment”</a:t>
            </a:r>
          </a:p>
          <a:p>
            <a:pPr marL="0" indent="0" algn="ctr">
              <a:buNone/>
            </a:pPr>
            <a:r>
              <a:rPr lang="en-US" dirty="0" smtClean="0">
                <a:solidFill>
                  <a:srgbClr val="00325F"/>
                </a:solidFill>
                <a:latin typeface="Perpetua"/>
                <a:cs typeface="Perpetua"/>
              </a:rPr>
              <a:t> “I have a lack of energy”</a:t>
            </a:r>
          </a:p>
          <a:p>
            <a:pPr marL="0" indent="0" algn="ctr">
              <a:buNone/>
            </a:pPr>
            <a:r>
              <a:rPr lang="en-US" dirty="0" smtClean="0">
                <a:solidFill>
                  <a:srgbClr val="00325F"/>
                </a:solidFill>
                <a:latin typeface="Perpetua"/>
                <a:cs typeface="Perpetua"/>
              </a:rPr>
              <a:t>“I feel close to my friends”</a:t>
            </a:r>
          </a:p>
          <a:p>
            <a:pPr marL="0" indent="0" algn="ctr">
              <a:buNone/>
            </a:pPr>
            <a:endParaRPr lang="en-US" dirty="0" smtClean="0">
              <a:solidFill>
                <a:srgbClr val="00325F"/>
              </a:solidFill>
              <a:latin typeface="Perpetua"/>
              <a:cs typeface="Perpetua"/>
            </a:endParaRPr>
          </a:p>
          <a:p>
            <a:r>
              <a:rPr lang="en-US" dirty="0" smtClean="0">
                <a:solidFill>
                  <a:srgbClr val="00325F"/>
                </a:solidFill>
                <a:latin typeface="Perpetua"/>
                <a:cs typeface="Perpetua"/>
              </a:rPr>
              <a:t>Total Score </a:t>
            </a:r>
            <a:r>
              <a:rPr lang="en-US" dirty="0">
                <a:solidFill>
                  <a:srgbClr val="00325F"/>
                </a:solidFill>
                <a:latin typeface="Perpetua"/>
                <a:ea typeface="Lucida Grande"/>
                <a:cs typeface="Perpetua"/>
              </a:rPr>
              <a:t>Current study </a:t>
            </a:r>
            <a:r>
              <a:rPr lang="en-US" dirty="0" smtClean="0">
                <a:solidFill>
                  <a:srgbClr val="00325F"/>
                </a:solidFill>
                <a:latin typeface="Perpetua"/>
                <a:ea typeface="Lucida Grande"/>
                <a:cs typeface="Perpetua"/>
              </a:rPr>
              <a:t>α</a:t>
            </a:r>
            <a:r>
              <a:rPr lang="en-US" dirty="0" smtClean="0">
                <a:solidFill>
                  <a:srgbClr val="00325F"/>
                </a:solidFill>
                <a:latin typeface="Perpetua"/>
                <a:cs typeface="Perpetua"/>
              </a:rPr>
              <a:t> = .79</a:t>
            </a:r>
          </a:p>
          <a:p>
            <a:r>
              <a:rPr lang="en-US" dirty="0" smtClean="0">
                <a:solidFill>
                  <a:srgbClr val="00325F"/>
                </a:solidFill>
                <a:latin typeface="Perpetua"/>
                <a:cs typeface="Perpetua"/>
              </a:rPr>
              <a:t>27 items in 4 domains of QoL</a:t>
            </a:r>
          </a:p>
          <a:p>
            <a:r>
              <a:rPr lang="en-US" dirty="0" smtClean="0">
                <a:solidFill>
                  <a:srgbClr val="00325F"/>
                </a:solidFill>
                <a:latin typeface="Perpetua"/>
                <a:cs typeface="Perpetua"/>
              </a:rPr>
              <a:t>Well-being; Physical; Social / Family; Emotional; Functional </a:t>
            </a:r>
          </a:p>
          <a:p>
            <a:pPr marL="0" indent="0">
              <a:buNone/>
            </a:pPr>
            <a:r>
              <a:rPr lang="en-US" dirty="0" smtClean="0">
                <a:solidFill>
                  <a:srgbClr val="00325F"/>
                </a:solidFill>
                <a:latin typeface="Perpetua"/>
                <a:ea typeface="Lucida Grande"/>
                <a:cs typeface="Perpetua"/>
              </a:rPr>
              <a:t>								 </a:t>
            </a:r>
            <a:r>
              <a:rPr lang="en-US" baseline="-25000" dirty="0" smtClean="0">
                <a:solidFill>
                  <a:srgbClr val="00325F"/>
                </a:solidFill>
                <a:latin typeface="Perpetua"/>
                <a:cs typeface="Perpetua"/>
              </a:rPr>
              <a:t>(</a:t>
            </a:r>
            <a:r>
              <a:rPr lang="fi-FI" baseline="-25000" dirty="0" err="1">
                <a:solidFill>
                  <a:srgbClr val="00325F"/>
                </a:solidFill>
                <a:latin typeface="Perpetua"/>
                <a:cs typeface="Perpetua"/>
              </a:rPr>
              <a:t>Cella</a:t>
            </a:r>
            <a:r>
              <a:rPr lang="fi-FI" baseline="-25000" dirty="0">
                <a:solidFill>
                  <a:srgbClr val="00325F"/>
                </a:solidFill>
                <a:latin typeface="Perpetua"/>
                <a:cs typeface="Perpetua"/>
              </a:rPr>
              <a:t> et al., </a:t>
            </a:r>
            <a:r>
              <a:rPr lang="fi-FI" baseline="-25000" dirty="0" smtClean="0">
                <a:solidFill>
                  <a:srgbClr val="00325F"/>
                </a:solidFill>
                <a:latin typeface="Perpetua"/>
                <a:cs typeface="Perpetua"/>
              </a:rPr>
              <a:t>1993</a:t>
            </a:r>
            <a:r>
              <a:rPr lang="fi-FI" baseline="-25000" dirty="0">
                <a:solidFill>
                  <a:srgbClr val="00325F"/>
                </a:solidFill>
                <a:latin typeface="Perpetua"/>
                <a:cs typeface="Perpetua"/>
              </a:rPr>
              <a:t>; </a:t>
            </a:r>
            <a:r>
              <a:rPr lang="fi-FI" baseline="-25000" dirty="0" err="1">
                <a:solidFill>
                  <a:srgbClr val="00325F"/>
                </a:solidFill>
                <a:latin typeface="Perpetua"/>
                <a:cs typeface="Perpetua"/>
              </a:rPr>
              <a:t>Luckett</a:t>
            </a:r>
            <a:r>
              <a:rPr lang="fi-FI" baseline="-25000" dirty="0">
                <a:solidFill>
                  <a:srgbClr val="00325F"/>
                </a:solidFill>
                <a:latin typeface="Perpetua"/>
                <a:cs typeface="Perpetua"/>
              </a:rPr>
              <a:t> et al., </a:t>
            </a:r>
            <a:r>
              <a:rPr lang="fi-FI" baseline="-25000" dirty="0" smtClean="0">
                <a:solidFill>
                  <a:srgbClr val="00325F"/>
                </a:solidFill>
                <a:latin typeface="Perpetua"/>
                <a:cs typeface="Perpetua"/>
              </a:rPr>
              <a:t>2011 </a:t>
            </a:r>
            <a:r>
              <a:rPr lang="en-US" baseline="-25000" dirty="0" smtClean="0">
                <a:solidFill>
                  <a:srgbClr val="00325F"/>
                </a:solidFill>
                <a:latin typeface="Perpetua"/>
                <a:cs typeface="Perpetua"/>
              </a:rPr>
              <a:t>)</a:t>
            </a:r>
            <a:endParaRPr lang="en-US" baseline="-25000" dirty="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5799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Analytic Plan</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Missing data analysis</a:t>
            </a:r>
          </a:p>
          <a:p>
            <a:r>
              <a:rPr lang="en-US" dirty="0" smtClean="0">
                <a:solidFill>
                  <a:srgbClr val="00325F"/>
                </a:solidFill>
                <a:latin typeface="Perpetua"/>
                <a:cs typeface="Perpetua"/>
              </a:rPr>
              <a:t>Assumptions analysis</a:t>
            </a:r>
          </a:p>
          <a:p>
            <a:r>
              <a:rPr lang="en-US" dirty="0" smtClean="0">
                <a:solidFill>
                  <a:srgbClr val="00325F"/>
                </a:solidFill>
                <a:latin typeface="Perpetua"/>
                <a:cs typeface="Perpetua"/>
              </a:rPr>
              <a:t>Covariates analyses</a:t>
            </a:r>
          </a:p>
          <a:p>
            <a:r>
              <a:rPr lang="en-US" dirty="0" smtClean="0">
                <a:solidFill>
                  <a:srgbClr val="00325F"/>
                </a:solidFill>
                <a:latin typeface="Perpetua"/>
                <a:cs typeface="Perpetua"/>
              </a:rPr>
              <a:t>Correlations</a:t>
            </a:r>
          </a:p>
          <a:p>
            <a:r>
              <a:rPr lang="en-US" dirty="0" smtClean="0">
                <a:solidFill>
                  <a:srgbClr val="00325F"/>
                </a:solidFill>
                <a:latin typeface="Perpetua"/>
                <a:cs typeface="Perpetua"/>
              </a:rPr>
              <a:t>Regressions</a:t>
            </a:r>
          </a:p>
          <a:p>
            <a:r>
              <a:rPr lang="en-US" dirty="0" smtClean="0">
                <a:solidFill>
                  <a:srgbClr val="00325F"/>
                </a:solidFill>
                <a:latin typeface="Perpetua"/>
                <a:cs typeface="Perpetua"/>
              </a:rPr>
              <a:t>Conditional process analysis</a:t>
            </a:r>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882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Preliminary analyses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fontScale="92500" lnSpcReduction="10000"/>
          </a:bodyPr>
          <a:lstStyle/>
          <a:p>
            <a:r>
              <a:rPr lang="en-US" dirty="0" smtClean="0">
                <a:solidFill>
                  <a:srgbClr val="00325F"/>
                </a:solidFill>
                <a:latin typeface="Perpetua"/>
                <a:cs typeface="Perpetua"/>
              </a:rPr>
              <a:t>Missing data: 114 returns, 2 did not meet inclusion, seven had &gt;20% missing data. </a:t>
            </a:r>
            <a:endParaRPr lang="en-US" dirty="0">
              <a:solidFill>
                <a:srgbClr val="00325F"/>
              </a:solidFill>
              <a:latin typeface="Perpetua"/>
              <a:cs typeface="Perpetua"/>
            </a:endParaRPr>
          </a:p>
          <a:p>
            <a:r>
              <a:rPr lang="en-US" i="1" dirty="0" smtClean="0">
                <a:solidFill>
                  <a:srgbClr val="00325F"/>
                </a:solidFill>
                <a:latin typeface="Perpetua"/>
                <a:cs typeface="Perpetua"/>
              </a:rPr>
              <a:t>n</a:t>
            </a:r>
            <a:r>
              <a:rPr lang="en-US" dirty="0" smtClean="0">
                <a:solidFill>
                  <a:srgbClr val="00325F"/>
                </a:solidFill>
                <a:latin typeface="Perpetua"/>
                <a:cs typeface="Perpetua"/>
              </a:rPr>
              <a:t> = 105</a:t>
            </a:r>
          </a:p>
          <a:p>
            <a:r>
              <a:rPr lang="en-US" dirty="0" smtClean="0">
                <a:solidFill>
                  <a:srgbClr val="00325F"/>
                </a:solidFill>
                <a:latin typeface="Perpetua"/>
                <a:cs typeface="Perpetua"/>
              </a:rPr>
              <a:t>No case more than 5% missing data, overall level of missing data = .06%</a:t>
            </a:r>
          </a:p>
          <a:p>
            <a:r>
              <a:rPr lang="en-US" dirty="0" smtClean="0">
                <a:solidFill>
                  <a:srgbClr val="00325F"/>
                </a:solidFill>
                <a:latin typeface="Perpetua"/>
                <a:cs typeface="Perpetua"/>
              </a:rPr>
              <a:t>Little MCAR test: </a:t>
            </a:r>
            <a:r>
              <a:rPr lang="en-US" i="1" dirty="0" smtClean="0">
                <a:solidFill>
                  <a:srgbClr val="00325F"/>
                </a:solidFill>
                <a:latin typeface="Perpetua"/>
                <a:ea typeface="Lucida Grande"/>
                <a:cs typeface="Perpetua"/>
              </a:rPr>
              <a:t>χ</a:t>
            </a:r>
            <a:r>
              <a:rPr lang="en-US" i="1" baseline="30000" dirty="0">
                <a:solidFill>
                  <a:srgbClr val="00325F"/>
                </a:solidFill>
                <a:latin typeface="Perpetua"/>
                <a:cs typeface="Perpetua"/>
              </a:rPr>
              <a:t>2</a:t>
            </a:r>
            <a:r>
              <a:rPr lang="en-US" dirty="0" smtClean="0">
                <a:solidFill>
                  <a:srgbClr val="00325F"/>
                </a:solidFill>
                <a:latin typeface="Perpetua"/>
                <a:cs typeface="Perpetua"/>
              </a:rPr>
              <a:t> </a:t>
            </a:r>
            <a:r>
              <a:rPr lang="en-US" dirty="0">
                <a:solidFill>
                  <a:srgbClr val="00325F"/>
                </a:solidFill>
                <a:latin typeface="Perpetua"/>
                <a:cs typeface="Perpetua"/>
              </a:rPr>
              <a:t>= 158.825, </a:t>
            </a:r>
            <a:r>
              <a:rPr lang="en-US" i="1" dirty="0">
                <a:solidFill>
                  <a:srgbClr val="00325F"/>
                </a:solidFill>
                <a:latin typeface="Perpetua"/>
                <a:cs typeface="Perpetua"/>
              </a:rPr>
              <a:t>df</a:t>
            </a:r>
            <a:r>
              <a:rPr lang="en-US" dirty="0">
                <a:solidFill>
                  <a:srgbClr val="00325F"/>
                </a:solidFill>
                <a:latin typeface="Perpetua"/>
                <a:cs typeface="Perpetua"/>
              </a:rPr>
              <a:t> = 143, </a:t>
            </a:r>
            <a:r>
              <a:rPr lang="en-US" i="1" dirty="0">
                <a:solidFill>
                  <a:srgbClr val="00325F"/>
                </a:solidFill>
                <a:latin typeface="Perpetua"/>
                <a:cs typeface="Perpetua"/>
              </a:rPr>
              <a:t>p</a:t>
            </a:r>
            <a:r>
              <a:rPr lang="en-US" dirty="0">
                <a:solidFill>
                  <a:srgbClr val="00325F"/>
                </a:solidFill>
                <a:latin typeface="Perpetua"/>
                <a:cs typeface="Perpetua"/>
              </a:rPr>
              <a:t> = .173 </a:t>
            </a:r>
            <a:endParaRPr lang="en-US" dirty="0" smtClean="0">
              <a:solidFill>
                <a:srgbClr val="00325F"/>
              </a:solidFill>
              <a:latin typeface="Perpetua"/>
              <a:cs typeface="Perpetua"/>
            </a:endParaRPr>
          </a:p>
          <a:p>
            <a:r>
              <a:rPr lang="en-US" dirty="0" smtClean="0">
                <a:solidFill>
                  <a:srgbClr val="00325F"/>
                </a:solidFill>
                <a:latin typeface="Perpetua"/>
                <a:cs typeface="Perpetua"/>
              </a:rPr>
              <a:t>Estimation </a:t>
            </a:r>
            <a:r>
              <a:rPr lang="en-US" dirty="0" err="1" smtClean="0">
                <a:solidFill>
                  <a:srgbClr val="00325F"/>
                </a:solidFill>
                <a:latin typeface="Perpetua"/>
                <a:cs typeface="Perpetua"/>
              </a:rPr>
              <a:t>maximisation</a:t>
            </a:r>
            <a:r>
              <a:rPr lang="en-US" dirty="0" smtClean="0">
                <a:solidFill>
                  <a:srgbClr val="00325F"/>
                </a:solidFill>
                <a:latin typeface="Perpetua"/>
                <a:cs typeface="Perpetua"/>
              </a:rPr>
              <a:t> used to impute missing data</a:t>
            </a:r>
          </a:p>
          <a:p>
            <a:r>
              <a:rPr lang="en-US" dirty="0" smtClean="0">
                <a:solidFill>
                  <a:srgbClr val="00325F"/>
                </a:solidFill>
                <a:latin typeface="Perpetua"/>
                <a:cs typeface="Perpetua"/>
              </a:rPr>
              <a:t>Normal distributions, linearity, no multicollinearity</a:t>
            </a:r>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5120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Results - </a:t>
            </a:r>
            <a:r>
              <a:rPr lang="en-US" dirty="0" err="1" smtClean="0">
                <a:solidFill>
                  <a:srgbClr val="00325F"/>
                </a:solidFill>
                <a:latin typeface="Perpetua"/>
                <a:cs typeface="Perpetua"/>
              </a:rPr>
              <a:t>Descriptives</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val="3407337584"/>
              </p:ext>
            </p:extLst>
          </p:nvPr>
        </p:nvGraphicFramePr>
        <p:xfrm>
          <a:off x="879904" y="1668026"/>
          <a:ext cx="7617391" cy="4890365"/>
        </p:xfrm>
        <a:graphic>
          <a:graphicData uri="http://schemas.openxmlformats.org/presentationml/2006/ole">
            <mc:AlternateContent xmlns:mc="http://schemas.openxmlformats.org/markup-compatibility/2006">
              <mc:Choice xmlns:v="urn:schemas-microsoft-com:vml" Requires="v">
                <p:oleObj spid="_x0000_s1051" name="Document" r:id="rId4" imgW="6350000" imgH="4076700" progId="Word.Document.12">
                  <p:embed/>
                </p:oleObj>
              </mc:Choice>
              <mc:Fallback>
                <p:oleObj name="Document" r:id="rId4" imgW="6350000" imgH="4076700" progId="Word.Document.12">
                  <p:embed/>
                  <p:pic>
                    <p:nvPicPr>
                      <p:cNvPr id="0" name=""/>
                      <p:cNvPicPr/>
                      <p:nvPr/>
                    </p:nvPicPr>
                    <p:blipFill>
                      <a:blip r:embed="rId5"/>
                      <a:stretch>
                        <a:fillRect/>
                      </a:stretch>
                    </p:blipFill>
                    <p:spPr>
                      <a:xfrm>
                        <a:off x="879904" y="1668026"/>
                        <a:ext cx="7617391" cy="4890365"/>
                      </a:xfrm>
                      <a:prstGeom prst="rect">
                        <a:avLst/>
                      </a:prstGeom>
                    </p:spPr>
                  </p:pic>
                </p:oleObj>
              </mc:Fallback>
            </mc:AlternateContent>
          </a:graphicData>
        </a:graphic>
      </p:graphicFrame>
    </p:spTree>
    <p:extLst>
      <p:ext uri="{BB962C8B-B14F-4D97-AF65-F5344CB8AC3E}">
        <p14:creationId xmlns:p14="http://schemas.microsoft.com/office/powerpoint/2010/main" val="12716882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Results - Correlations</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2976987356"/>
              </p:ext>
            </p:extLst>
          </p:nvPr>
        </p:nvGraphicFramePr>
        <p:xfrm>
          <a:off x="409575" y="1625311"/>
          <a:ext cx="8564739" cy="4871797"/>
        </p:xfrm>
        <a:graphic>
          <a:graphicData uri="http://schemas.openxmlformats.org/presentationml/2006/ole">
            <mc:AlternateContent xmlns:mc="http://schemas.openxmlformats.org/markup-compatibility/2006">
              <mc:Choice xmlns:v="urn:schemas-microsoft-com:vml" Requires="v">
                <p:oleObj spid="_x0000_s2073" name="Document" r:id="rId4" imgW="9042400" imgH="5143500" progId="Word.Document.12">
                  <p:embed/>
                </p:oleObj>
              </mc:Choice>
              <mc:Fallback>
                <p:oleObj name="Document" r:id="rId4" imgW="9042400" imgH="5143500" progId="Word.Document.12">
                  <p:embed/>
                  <p:pic>
                    <p:nvPicPr>
                      <p:cNvPr id="0" name=""/>
                      <p:cNvPicPr/>
                      <p:nvPr/>
                    </p:nvPicPr>
                    <p:blipFill>
                      <a:blip r:embed="rId5"/>
                      <a:stretch>
                        <a:fillRect/>
                      </a:stretch>
                    </p:blipFill>
                    <p:spPr>
                      <a:xfrm>
                        <a:off x="409575" y="1625311"/>
                        <a:ext cx="8564739" cy="4871797"/>
                      </a:xfrm>
                      <a:prstGeom prst="rect">
                        <a:avLst/>
                      </a:prstGeom>
                    </p:spPr>
                  </p:pic>
                </p:oleObj>
              </mc:Fallback>
            </mc:AlternateContent>
          </a:graphicData>
        </a:graphic>
      </p:graphicFrame>
    </p:spTree>
    <p:extLst>
      <p:ext uri="{BB962C8B-B14F-4D97-AF65-F5344CB8AC3E}">
        <p14:creationId xmlns:p14="http://schemas.microsoft.com/office/powerpoint/2010/main" val="20977416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Results - Regression</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4050616321"/>
              </p:ext>
            </p:extLst>
          </p:nvPr>
        </p:nvGraphicFramePr>
        <p:xfrm>
          <a:off x="168831" y="2057399"/>
          <a:ext cx="8848535" cy="3822567"/>
        </p:xfrm>
        <a:graphic>
          <a:graphicData uri="http://schemas.openxmlformats.org/presentationml/2006/ole">
            <mc:AlternateContent xmlns:mc="http://schemas.openxmlformats.org/markup-compatibility/2006">
              <mc:Choice xmlns:v="urn:schemas-microsoft-com:vml" Requires="v">
                <p:oleObj spid="_x0000_s6162" name="Document" r:id="rId4" imgW="6350000" imgH="2743200" progId="Word.Document.12">
                  <p:embed/>
                </p:oleObj>
              </mc:Choice>
              <mc:Fallback>
                <p:oleObj name="Document" r:id="rId4" imgW="6350000" imgH="2743200" progId="Word.Document.12">
                  <p:embed/>
                  <p:pic>
                    <p:nvPicPr>
                      <p:cNvPr id="0" name=""/>
                      <p:cNvPicPr/>
                      <p:nvPr/>
                    </p:nvPicPr>
                    <p:blipFill>
                      <a:blip r:embed="rId5"/>
                      <a:stretch>
                        <a:fillRect/>
                      </a:stretch>
                    </p:blipFill>
                    <p:spPr>
                      <a:xfrm>
                        <a:off x="168831" y="2057399"/>
                        <a:ext cx="8848535" cy="3822567"/>
                      </a:xfrm>
                      <a:prstGeom prst="rect">
                        <a:avLst/>
                      </a:prstGeom>
                    </p:spPr>
                  </p:pic>
                </p:oleObj>
              </mc:Fallback>
            </mc:AlternateContent>
          </a:graphicData>
        </a:graphic>
      </p:graphicFrame>
    </p:spTree>
    <p:extLst>
      <p:ext uri="{BB962C8B-B14F-4D97-AF65-F5344CB8AC3E}">
        <p14:creationId xmlns:p14="http://schemas.microsoft.com/office/powerpoint/2010/main" val="24116248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Results - Regression</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1821709438"/>
              </p:ext>
            </p:extLst>
          </p:nvPr>
        </p:nvGraphicFramePr>
        <p:xfrm>
          <a:off x="108352" y="2038644"/>
          <a:ext cx="8928243" cy="3857001"/>
        </p:xfrm>
        <a:graphic>
          <a:graphicData uri="http://schemas.openxmlformats.org/presentationml/2006/ole">
            <mc:AlternateContent xmlns:mc="http://schemas.openxmlformats.org/markup-compatibility/2006">
              <mc:Choice xmlns:v="urn:schemas-microsoft-com:vml" Requires="v">
                <p:oleObj spid="_x0000_s10256" name="Document" r:id="rId4" imgW="6350000" imgH="2743200" progId="Word.Document.12">
                  <p:embed/>
                </p:oleObj>
              </mc:Choice>
              <mc:Fallback>
                <p:oleObj name="Document" r:id="rId4" imgW="6350000" imgH="2743200" progId="Word.Document.12">
                  <p:embed/>
                  <p:pic>
                    <p:nvPicPr>
                      <p:cNvPr id="0" name=""/>
                      <p:cNvPicPr/>
                      <p:nvPr/>
                    </p:nvPicPr>
                    <p:blipFill>
                      <a:blip r:embed="rId5"/>
                      <a:stretch>
                        <a:fillRect/>
                      </a:stretch>
                    </p:blipFill>
                    <p:spPr>
                      <a:xfrm>
                        <a:off x="108352" y="2038644"/>
                        <a:ext cx="8928243" cy="3857001"/>
                      </a:xfrm>
                      <a:prstGeom prst="rect">
                        <a:avLst/>
                      </a:prstGeom>
                    </p:spPr>
                  </p:pic>
                </p:oleObj>
              </mc:Fallback>
            </mc:AlternateContent>
          </a:graphicData>
        </a:graphic>
      </p:graphicFrame>
    </p:spTree>
    <p:extLst>
      <p:ext uri="{BB962C8B-B14F-4D97-AF65-F5344CB8AC3E}">
        <p14:creationId xmlns:p14="http://schemas.microsoft.com/office/powerpoint/2010/main" val="11041337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Impact of cancer</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fontScale="92500" lnSpcReduction="20000"/>
          </a:bodyPr>
          <a:lstStyle/>
          <a:p>
            <a:r>
              <a:rPr lang="en-US" dirty="0" smtClean="0">
                <a:solidFill>
                  <a:srgbClr val="00325F"/>
                </a:solidFill>
                <a:latin typeface="Perpetua"/>
                <a:cs typeface="Perpetua"/>
              </a:rPr>
              <a:t>Increasing survival rates has led to a focus on living long term after cancer.</a:t>
            </a:r>
          </a:p>
          <a:p>
            <a:endParaRPr lang="en-US" dirty="0">
              <a:solidFill>
                <a:srgbClr val="00325F"/>
              </a:solidFill>
              <a:latin typeface="Perpetua"/>
              <a:cs typeface="Perpetua"/>
            </a:endParaRPr>
          </a:p>
          <a:p>
            <a:r>
              <a:rPr lang="en-US" dirty="0" smtClean="0">
                <a:solidFill>
                  <a:srgbClr val="00325F"/>
                </a:solidFill>
                <a:latin typeface="Perpetua"/>
                <a:cs typeface="Perpetua"/>
              </a:rPr>
              <a:t>Emotional disorders are </a:t>
            </a:r>
            <a:r>
              <a:rPr lang="en-US" dirty="0" err="1" smtClean="0">
                <a:solidFill>
                  <a:srgbClr val="00325F"/>
                </a:solidFill>
                <a:latin typeface="Perpetua"/>
                <a:cs typeface="Perpetua"/>
              </a:rPr>
              <a:t>diagnoseable</a:t>
            </a:r>
            <a:r>
              <a:rPr lang="en-US" dirty="0" smtClean="0">
                <a:solidFill>
                  <a:srgbClr val="00325F"/>
                </a:solidFill>
                <a:latin typeface="Perpetua"/>
                <a:cs typeface="Perpetua"/>
              </a:rPr>
              <a:t> in up to 38% of cancer patients 						          </a:t>
            </a:r>
            <a:r>
              <a:rPr lang="en-US" baseline="-25000" dirty="0" smtClean="0">
                <a:solidFill>
                  <a:srgbClr val="00325F"/>
                </a:solidFill>
                <a:latin typeface="Perpetua"/>
                <a:cs typeface="Perpetua"/>
              </a:rPr>
              <a:t>(Mitchell</a:t>
            </a:r>
            <a:r>
              <a:rPr lang="en-US" baseline="-25000" dirty="0">
                <a:solidFill>
                  <a:srgbClr val="00325F"/>
                </a:solidFill>
                <a:latin typeface="Perpetua"/>
                <a:cs typeface="Perpetua"/>
              </a:rPr>
              <a:t> </a:t>
            </a:r>
            <a:r>
              <a:rPr lang="en-US" baseline="-25000" dirty="0" smtClean="0">
                <a:solidFill>
                  <a:srgbClr val="00325F"/>
                </a:solidFill>
                <a:latin typeface="Perpetua"/>
                <a:cs typeface="Perpetua"/>
              </a:rPr>
              <a:t>et</a:t>
            </a:r>
            <a:r>
              <a:rPr lang="en-US" dirty="0" smtClean="0">
                <a:solidFill>
                  <a:srgbClr val="00325F"/>
                </a:solidFill>
                <a:latin typeface="Perpetua"/>
                <a:cs typeface="Perpetua"/>
              </a:rPr>
              <a:t> </a:t>
            </a:r>
            <a:r>
              <a:rPr lang="en-US" baseline="-25000" dirty="0" smtClean="0">
                <a:solidFill>
                  <a:srgbClr val="00325F"/>
                </a:solidFill>
                <a:latin typeface="Perpetua"/>
                <a:cs typeface="Perpetua"/>
              </a:rPr>
              <a:t>al.,</a:t>
            </a:r>
            <a:r>
              <a:rPr lang="en-US" dirty="0" smtClean="0">
                <a:solidFill>
                  <a:srgbClr val="00325F"/>
                </a:solidFill>
                <a:latin typeface="Perpetua"/>
                <a:cs typeface="Perpetua"/>
              </a:rPr>
              <a:t> </a:t>
            </a:r>
            <a:r>
              <a:rPr lang="en-US" baseline="-25000" dirty="0" smtClean="0">
                <a:solidFill>
                  <a:srgbClr val="00325F"/>
                </a:solidFill>
                <a:latin typeface="Perpetua"/>
                <a:cs typeface="Perpetua"/>
              </a:rPr>
              <a:t>2011)</a:t>
            </a:r>
          </a:p>
          <a:p>
            <a:endParaRPr lang="en-US" baseline="-25000" dirty="0">
              <a:solidFill>
                <a:srgbClr val="00325F"/>
              </a:solidFill>
              <a:latin typeface="Perpetua"/>
              <a:cs typeface="Perpetua"/>
            </a:endParaRPr>
          </a:p>
          <a:p>
            <a:r>
              <a:rPr lang="en-US" dirty="0" smtClean="0">
                <a:solidFill>
                  <a:srgbClr val="00325F"/>
                </a:solidFill>
                <a:latin typeface="Perpetua"/>
                <a:cs typeface="Perpetua"/>
              </a:rPr>
              <a:t>Sub threshold problems and impact on QoL is </a:t>
            </a:r>
            <a:r>
              <a:rPr lang="en-US" dirty="0">
                <a:solidFill>
                  <a:srgbClr val="00325F"/>
                </a:solidFill>
                <a:latin typeface="Perpetua"/>
                <a:cs typeface="Perpetua"/>
              </a:rPr>
              <a:t>more </a:t>
            </a:r>
            <a:r>
              <a:rPr lang="en-US" dirty="0" smtClean="0">
                <a:solidFill>
                  <a:srgbClr val="00325F"/>
                </a:solidFill>
                <a:latin typeface="Perpetua"/>
                <a:cs typeface="Perpetua"/>
              </a:rPr>
              <a:t>common </a:t>
            </a:r>
            <a:endParaRPr lang="en-US" dirty="0">
              <a:solidFill>
                <a:srgbClr val="00325F"/>
              </a:solidFill>
              <a:latin typeface="Perpetua"/>
              <a:cs typeface="Perpetua"/>
            </a:endParaRPr>
          </a:p>
          <a:p>
            <a:pPr marL="0" indent="0" algn="r">
              <a:buNone/>
            </a:pPr>
            <a:r>
              <a:rPr lang="en-US" baseline="-25000" dirty="0" smtClean="0">
                <a:solidFill>
                  <a:srgbClr val="00325F"/>
                </a:solidFill>
                <a:latin typeface="Perpetua"/>
                <a:cs typeface="Perpetua"/>
              </a:rPr>
              <a:t>(Bui</a:t>
            </a:r>
            <a:r>
              <a:rPr lang="en-US" baseline="-25000" dirty="0">
                <a:solidFill>
                  <a:srgbClr val="00325F"/>
                </a:solidFill>
                <a:latin typeface="Perpetua"/>
                <a:cs typeface="Perpetua"/>
              </a:rPr>
              <a:t>, </a:t>
            </a:r>
            <a:r>
              <a:rPr lang="en-US" baseline="-25000" dirty="0" err="1">
                <a:solidFill>
                  <a:srgbClr val="00325F"/>
                </a:solidFill>
                <a:latin typeface="Perpetua"/>
                <a:cs typeface="Perpetua"/>
              </a:rPr>
              <a:t>Ostir</a:t>
            </a:r>
            <a:r>
              <a:rPr lang="en-US" baseline="-25000" dirty="0">
                <a:solidFill>
                  <a:srgbClr val="00325F"/>
                </a:solidFill>
                <a:latin typeface="Perpetua"/>
                <a:cs typeface="Perpetua"/>
              </a:rPr>
              <a:t>, </a:t>
            </a:r>
            <a:r>
              <a:rPr lang="en-US" baseline="-25000" dirty="0" err="1">
                <a:solidFill>
                  <a:srgbClr val="00325F"/>
                </a:solidFill>
                <a:latin typeface="Perpetua"/>
                <a:cs typeface="Perpetua"/>
              </a:rPr>
              <a:t>Kuo</a:t>
            </a:r>
            <a:r>
              <a:rPr lang="en-US" baseline="-25000" dirty="0">
                <a:solidFill>
                  <a:srgbClr val="00325F"/>
                </a:solidFill>
                <a:latin typeface="Perpetua"/>
                <a:cs typeface="Perpetua"/>
              </a:rPr>
              <a:t> &amp; Freeman, 2005; </a:t>
            </a:r>
            <a:r>
              <a:rPr lang="en-US" baseline="-25000" dirty="0" err="1">
                <a:solidFill>
                  <a:srgbClr val="00325F"/>
                </a:solidFill>
                <a:latin typeface="Perpetua"/>
                <a:cs typeface="Perpetua"/>
              </a:rPr>
              <a:t>Colleoni</a:t>
            </a:r>
            <a:r>
              <a:rPr lang="en-US" baseline="-25000" dirty="0">
                <a:solidFill>
                  <a:srgbClr val="00325F"/>
                </a:solidFill>
                <a:latin typeface="Perpetua"/>
                <a:cs typeface="Perpetua"/>
              </a:rPr>
              <a:t> et al., 2000; </a:t>
            </a:r>
            <a:endParaRPr lang="en-US" baseline="-25000" dirty="0" smtClean="0">
              <a:solidFill>
                <a:srgbClr val="00325F"/>
              </a:solidFill>
              <a:latin typeface="Perpetua"/>
              <a:cs typeface="Perpetua"/>
            </a:endParaRPr>
          </a:p>
          <a:p>
            <a:pPr marL="0" indent="0" algn="r">
              <a:buNone/>
            </a:pPr>
            <a:r>
              <a:rPr lang="en-US" baseline="-25000" dirty="0" err="1" smtClean="0">
                <a:solidFill>
                  <a:srgbClr val="00325F"/>
                </a:solidFill>
                <a:latin typeface="Perpetua"/>
                <a:cs typeface="Perpetua"/>
              </a:rPr>
              <a:t>Pinquart</a:t>
            </a:r>
            <a:r>
              <a:rPr lang="en-US" baseline="-25000" dirty="0" smtClean="0">
                <a:solidFill>
                  <a:srgbClr val="00325F"/>
                </a:solidFill>
                <a:latin typeface="Perpetua"/>
                <a:cs typeface="Perpetua"/>
              </a:rPr>
              <a:t> </a:t>
            </a:r>
            <a:r>
              <a:rPr lang="en-US" baseline="-25000" dirty="0">
                <a:solidFill>
                  <a:srgbClr val="00325F"/>
                </a:solidFill>
                <a:latin typeface="Perpetua"/>
                <a:cs typeface="Perpetua"/>
              </a:rPr>
              <a:t>&amp; Duberstein, 2010; </a:t>
            </a:r>
            <a:r>
              <a:rPr lang="en-US" baseline="-25000" dirty="0" err="1">
                <a:solidFill>
                  <a:srgbClr val="00325F"/>
                </a:solidFill>
                <a:latin typeface="Perpetua"/>
                <a:cs typeface="Perpetua"/>
              </a:rPr>
              <a:t>Prieto</a:t>
            </a:r>
            <a:r>
              <a:rPr lang="en-US" baseline="-25000" dirty="0">
                <a:solidFill>
                  <a:srgbClr val="00325F"/>
                </a:solidFill>
                <a:latin typeface="Perpetua"/>
                <a:cs typeface="Perpetua"/>
              </a:rPr>
              <a:t> et al., </a:t>
            </a:r>
            <a:r>
              <a:rPr lang="en-US" baseline="-25000" dirty="0" smtClean="0">
                <a:solidFill>
                  <a:srgbClr val="00325F"/>
                </a:solidFill>
                <a:latin typeface="Perpetua"/>
                <a:cs typeface="Perpetua"/>
              </a:rPr>
              <a:t>2002) </a:t>
            </a:r>
          </a:p>
          <a:p>
            <a:endParaRPr lang="en-US" baseline="-25000"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2570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Results - Regression</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18851964"/>
              </p:ext>
            </p:extLst>
          </p:nvPr>
        </p:nvGraphicFramePr>
        <p:xfrm>
          <a:off x="205127" y="2057399"/>
          <a:ext cx="8812239" cy="3806887"/>
        </p:xfrm>
        <a:graphic>
          <a:graphicData uri="http://schemas.openxmlformats.org/presentationml/2006/ole">
            <mc:AlternateContent xmlns:mc="http://schemas.openxmlformats.org/markup-compatibility/2006">
              <mc:Choice xmlns:v="urn:schemas-microsoft-com:vml" Requires="v">
                <p:oleObj spid="_x0000_s11280" name="Document" r:id="rId4" imgW="6350000" imgH="2743200" progId="Word.Document.12">
                  <p:embed/>
                </p:oleObj>
              </mc:Choice>
              <mc:Fallback>
                <p:oleObj name="Document" r:id="rId4" imgW="6350000" imgH="2743200" progId="Word.Document.12">
                  <p:embed/>
                  <p:pic>
                    <p:nvPicPr>
                      <p:cNvPr id="0" name=""/>
                      <p:cNvPicPr/>
                      <p:nvPr/>
                    </p:nvPicPr>
                    <p:blipFill>
                      <a:blip r:embed="rId5"/>
                      <a:stretch>
                        <a:fillRect/>
                      </a:stretch>
                    </p:blipFill>
                    <p:spPr>
                      <a:xfrm>
                        <a:off x="205127" y="2057399"/>
                        <a:ext cx="8812239" cy="3806887"/>
                      </a:xfrm>
                      <a:prstGeom prst="rect">
                        <a:avLst/>
                      </a:prstGeom>
                    </p:spPr>
                  </p:pic>
                </p:oleObj>
              </mc:Fallback>
            </mc:AlternateContent>
          </a:graphicData>
        </a:graphic>
      </p:graphicFrame>
    </p:spTree>
    <p:extLst>
      <p:ext uri="{BB962C8B-B14F-4D97-AF65-F5344CB8AC3E}">
        <p14:creationId xmlns:p14="http://schemas.microsoft.com/office/powerpoint/2010/main" val="11041337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860505"/>
          </a:xfrm>
        </p:spPr>
        <p:txBody>
          <a:bodyPr/>
          <a:lstStyle/>
          <a:p>
            <a:r>
              <a:rPr lang="en-US" dirty="0" smtClean="0">
                <a:solidFill>
                  <a:srgbClr val="00325F"/>
                </a:solidFill>
                <a:latin typeface="Perpetua"/>
                <a:cs typeface="Perpetua"/>
              </a:rPr>
              <a:t>Conditional process analysis - anxiety</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val="2460370416"/>
              </p:ext>
            </p:extLst>
          </p:nvPr>
        </p:nvGraphicFramePr>
        <p:xfrm>
          <a:off x="1274763" y="1550988"/>
          <a:ext cx="6940550" cy="5030787"/>
        </p:xfrm>
        <a:graphic>
          <a:graphicData uri="http://schemas.openxmlformats.org/presentationml/2006/ole">
            <mc:AlternateContent xmlns:mc="http://schemas.openxmlformats.org/markup-compatibility/2006">
              <mc:Choice xmlns:v="urn:schemas-microsoft-com:vml" Requires="v">
                <p:oleObj spid="_x0000_s3094" name="Document" r:id="rId5" imgW="5905500" imgH="4279900" progId="Word.Document.12">
                  <p:embed/>
                </p:oleObj>
              </mc:Choice>
              <mc:Fallback>
                <p:oleObj name="Document" r:id="rId5" imgW="5905500" imgH="4279900" progId="Word.Document.12">
                  <p:embed/>
                  <p:pic>
                    <p:nvPicPr>
                      <p:cNvPr id="0" name=""/>
                      <p:cNvPicPr/>
                      <p:nvPr/>
                    </p:nvPicPr>
                    <p:blipFill>
                      <a:blip r:embed="rId6"/>
                      <a:stretch>
                        <a:fillRect/>
                      </a:stretch>
                    </p:blipFill>
                    <p:spPr>
                      <a:xfrm>
                        <a:off x="1274763" y="1550988"/>
                        <a:ext cx="6940550" cy="5030787"/>
                      </a:xfrm>
                      <a:prstGeom prst="rect">
                        <a:avLst/>
                      </a:prstGeom>
                    </p:spPr>
                  </p:pic>
                </p:oleObj>
              </mc:Fallback>
            </mc:AlternateContent>
          </a:graphicData>
        </a:graphic>
      </p:graphicFrame>
      <p:sp>
        <p:nvSpPr>
          <p:cNvPr id="3" name="Rectangle 2"/>
          <p:cNvSpPr/>
          <p:nvPr/>
        </p:nvSpPr>
        <p:spPr>
          <a:xfrm>
            <a:off x="6292238" y="4374694"/>
            <a:ext cx="2756512" cy="369332"/>
          </a:xfrm>
          <a:prstGeom prst="rect">
            <a:avLst/>
          </a:prstGeom>
        </p:spPr>
        <p:txBody>
          <a:bodyPr wrap="none">
            <a:spAutoFit/>
          </a:bodyPr>
          <a:lstStyle/>
          <a:p>
            <a:r>
              <a:rPr lang="en-GB" i="1" dirty="0" smtClean="0"/>
              <a:t>R</a:t>
            </a:r>
            <a:r>
              <a:rPr lang="en-GB" baseline="30000" dirty="0" smtClean="0"/>
              <a:t>2</a:t>
            </a:r>
            <a:r>
              <a:rPr lang="en-GB" dirty="0" smtClean="0"/>
              <a:t> </a:t>
            </a:r>
            <a:r>
              <a:rPr lang="en-GB" dirty="0"/>
              <a:t>= .53, </a:t>
            </a:r>
            <a:r>
              <a:rPr lang="en-GB" i="1" dirty="0"/>
              <a:t>p</a:t>
            </a:r>
            <a:r>
              <a:rPr lang="en-GB" dirty="0"/>
              <a:t>&lt;.0001, </a:t>
            </a:r>
            <a:r>
              <a:rPr lang="en-GB" i="1" dirty="0"/>
              <a:t>f</a:t>
            </a:r>
            <a:r>
              <a:rPr lang="en-GB" baseline="30000" dirty="0"/>
              <a:t>2</a:t>
            </a:r>
            <a:r>
              <a:rPr lang="en-GB" dirty="0"/>
              <a:t> = 1.1</a:t>
            </a:r>
            <a:r>
              <a:rPr lang="en-GB" dirty="0"/>
              <a:t> </a:t>
            </a:r>
          </a:p>
        </p:txBody>
      </p:sp>
    </p:spTree>
    <p:extLst>
      <p:ext uri="{BB962C8B-B14F-4D97-AF65-F5344CB8AC3E}">
        <p14:creationId xmlns:p14="http://schemas.microsoft.com/office/powerpoint/2010/main" val="18536125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797785"/>
          </a:xfrm>
        </p:spPr>
        <p:txBody>
          <a:bodyPr>
            <a:normAutofit fontScale="90000"/>
          </a:bodyPr>
          <a:lstStyle/>
          <a:p>
            <a:r>
              <a:rPr lang="en-US" dirty="0" smtClean="0">
                <a:solidFill>
                  <a:srgbClr val="00325F"/>
                </a:solidFill>
                <a:latin typeface="Perpetua"/>
                <a:cs typeface="Perpetua"/>
              </a:rPr>
              <a:t>Conditional process analysis - depression</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1524173844"/>
              </p:ext>
            </p:extLst>
          </p:nvPr>
        </p:nvGraphicFramePr>
        <p:xfrm>
          <a:off x="1241840" y="1376389"/>
          <a:ext cx="7020291" cy="5178408"/>
        </p:xfrm>
        <a:graphic>
          <a:graphicData uri="http://schemas.openxmlformats.org/presentationml/2006/ole">
            <mc:AlternateContent xmlns:mc="http://schemas.openxmlformats.org/markup-compatibility/2006">
              <mc:Choice xmlns:v="urn:schemas-microsoft-com:vml" Requires="v">
                <p:oleObj spid="_x0000_s4118" name="Document" r:id="rId5" imgW="5905500" imgH="4356100" progId="Word.Document.12">
                  <p:embed/>
                </p:oleObj>
              </mc:Choice>
              <mc:Fallback>
                <p:oleObj name="Document" r:id="rId5" imgW="5905500" imgH="4356100" progId="Word.Document.12">
                  <p:embed/>
                  <p:pic>
                    <p:nvPicPr>
                      <p:cNvPr id="0" name=""/>
                      <p:cNvPicPr/>
                      <p:nvPr/>
                    </p:nvPicPr>
                    <p:blipFill>
                      <a:blip r:embed="rId6"/>
                      <a:stretch>
                        <a:fillRect/>
                      </a:stretch>
                    </p:blipFill>
                    <p:spPr>
                      <a:xfrm>
                        <a:off x="1241840" y="1376389"/>
                        <a:ext cx="7020291" cy="5178408"/>
                      </a:xfrm>
                      <a:prstGeom prst="rect">
                        <a:avLst/>
                      </a:prstGeom>
                    </p:spPr>
                  </p:pic>
                </p:oleObj>
              </mc:Fallback>
            </mc:AlternateContent>
          </a:graphicData>
        </a:graphic>
      </p:graphicFrame>
      <p:sp>
        <p:nvSpPr>
          <p:cNvPr id="3" name="Rectangle 2"/>
          <p:cNvSpPr/>
          <p:nvPr/>
        </p:nvSpPr>
        <p:spPr>
          <a:xfrm>
            <a:off x="6094112" y="4639846"/>
            <a:ext cx="2756512" cy="369332"/>
          </a:xfrm>
          <a:prstGeom prst="rect">
            <a:avLst/>
          </a:prstGeom>
        </p:spPr>
        <p:txBody>
          <a:bodyPr wrap="none">
            <a:spAutoFit/>
          </a:bodyPr>
          <a:lstStyle/>
          <a:p>
            <a:r>
              <a:rPr lang="en-GB" i="1" dirty="0"/>
              <a:t>R</a:t>
            </a:r>
            <a:r>
              <a:rPr lang="en-GB" baseline="30000" dirty="0"/>
              <a:t>2</a:t>
            </a:r>
            <a:r>
              <a:rPr lang="en-GB" dirty="0"/>
              <a:t> = .37, </a:t>
            </a:r>
            <a:r>
              <a:rPr lang="en-GB" i="1" dirty="0"/>
              <a:t>p</a:t>
            </a:r>
            <a:r>
              <a:rPr lang="en-GB" dirty="0"/>
              <a:t>&lt;.0001, </a:t>
            </a:r>
            <a:r>
              <a:rPr lang="en-GB" i="1" dirty="0"/>
              <a:t>f</a:t>
            </a:r>
            <a:r>
              <a:rPr lang="en-GB" baseline="30000" dirty="0"/>
              <a:t>2</a:t>
            </a:r>
            <a:r>
              <a:rPr lang="en-GB" dirty="0"/>
              <a:t> = .59</a:t>
            </a:r>
            <a:r>
              <a:rPr lang="en-GB" dirty="0"/>
              <a:t> </a:t>
            </a:r>
          </a:p>
        </p:txBody>
      </p:sp>
    </p:spTree>
    <p:extLst>
      <p:ext uri="{BB962C8B-B14F-4D97-AF65-F5344CB8AC3E}">
        <p14:creationId xmlns:p14="http://schemas.microsoft.com/office/powerpoint/2010/main" val="27339194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342873038"/>
              </p:ext>
            </p:extLst>
          </p:nvPr>
        </p:nvGraphicFramePr>
        <p:xfrm>
          <a:off x="1164598" y="1250950"/>
          <a:ext cx="7112138" cy="5246158"/>
        </p:xfrm>
        <a:graphic>
          <a:graphicData uri="http://schemas.openxmlformats.org/presentationml/2006/ole">
            <mc:AlternateContent xmlns:mc="http://schemas.openxmlformats.org/markup-compatibility/2006">
              <mc:Choice xmlns:v="urn:schemas-microsoft-com:vml" Requires="v">
                <p:oleObj spid="_x0000_s5141" name="Document" r:id="rId5" imgW="5905500" imgH="4356100" progId="Word.Document.12">
                  <p:embed/>
                </p:oleObj>
              </mc:Choice>
              <mc:Fallback>
                <p:oleObj name="Document" r:id="rId5" imgW="5905500" imgH="4356100" progId="Word.Document.12">
                  <p:embed/>
                  <p:pic>
                    <p:nvPicPr>
                      <p:cNvPr id="0" name=""/>
                      <p:cNvPicPr/>
                      <p:nvPr/>
                    </p:nvPicPr>
                    <p:blipFill>
                      <a:blip r:embed="rId6"/>
                      <a:stretch>
                        <a:fillRect/>
                      </a:stretch>
                    </p:blipFill>
                    <p:spPr>
                      <a:xfrm>
                        <a:off x="1164598" y="1250950"/>
                        <a:ext cx="7112138" cy="5246158"/>
                      </a:xfrm>
                      <a:prstGeom prst="rect">
                        <a:avLst/>
                      </a:prstGeom>
                    </p:spPr>
                  </p:pic>
                </p:oleObj>
              </mc:Fallback>
            </mc:AlternateContent>
          </a:graphicData>
        </a:graphic>
      </p:graphicFrame>
      <p:sp>
        <p:nvSpPr>
          <p:cNvPr id="2" name="Title 1"/>
          <p:cNvSpPr>
            <a:spLocks noGrp="1"/>
          </p:cNvSpPr>
          <p:nvPr>
            <p:ph type="title"/>
          </p:nvPr>
        </p:nvSpPr>
        <p:spPr>
          <a:xfrm>
            <a:off x="457200" y="691806"/>
            <a:ext cx="8229600" cy="766425"/>
          </a:xfrm>
        </p:spPr>
        <p:txBody>
          <a:bodyPr/>
          <a:lstStyle/>
          <a:p>
            <a:r>
              <a:rPr lang="en-US" dirty="0" smtClean="0">
                <a:solidFill>
                  <a:srgbClr val="00325F"/>
                </a:solidFill>
                <a:latin typeface="Perpetua"/>
                <a:cs typeface="Perpetua"/>
              </a:rPr>
              <a:t>Conditional process analysis - QoL</a:t>
            </a:r>
            <a:endParaRPr lang="en-US" dirty="0">
              <a:solidFill>
                <a:srgbClr val="00325F"/>
              </a:solidFill>
              <a:latin typeface="Perpetua"/>
              <a:cs typeface="Perpetua"/>
            </a:endParaRPr>
          </a:p>
        </p:txBody>
      </p:sp>
      <p:sp>
        <p:nvSpPr>
          <p:cNvPr id="3" name="Rectangle 2"/>
          <p:cNvSpPr/>
          <p:nvPr/>
        </p:nvSpPr>
        <p:spPr>
          <a:xfrm>
            <a:off x="6125467" y="4495234"/>
            <a:ext cx="2756512" cy="369332"/>
          </a:xfrm>
          <a:prstGeom prst="rect">
            <a:avLst/>
          </a:prstGeom>
        </p:spPr>
        <p:txBody>
          <a:bodyPr wrap="none">
            <a:spAutoFit/>
          </a:bodyPr>
          <a:lstStyle/>
          <a:p>
            <a:r>
              <a:rPr lang="en-GB" i="1" dirty="0"/>
              <a:t>R</a:t>
            </a:r>
            <a:r>
              <a:rPr lang="en-GB" baseline="30000" dirty="0"/>
              <a:t>2</a:t>
            </a:r>
            <a:r>
              <a:rPr lang="en-GB" dirty="0"/>
              <a:t> = .46, </a:t>
            </a:r>
            <a:r>
              <a:rPr lang="en-GB" i="1" dirty="0"/>
              <a:t>p</a:t>
            </a:r>
            <a:r>
              <a:rPr lang="en-GB" dirty="0"/>
              <a:t>&lt;.0001, </a:t>
            </a:r>
            <a:r>
              <a:rPr lang="en-GB" i="1" dirty="0"/>
              <a:t>f</a:t>
            </a:r>
            <a:r>
              <a:rPr lang="en-GB" baseline="30000" dirty="0"/>
              <a:t>2</a:t>
            </a:r>
            <a:r>
              <a:rPr lang="en-GB" dirty="0"/>
              <a:t> = .85</a:t>
            </a:r>
            <a:r>
              <a:rPr lang="en-GB" dirty="0"/>
              <a:t> </a:t>
            </a:r>
          </a:p>
        </p:txBody>
      </p:sp>
    </p:spTree>
    <p:extLst>
      <p:ext uri="{BB962C8B-B14F-4D97-AF65-F5344CB8AC3E}">
        <p14:creationId xmlns:p14="http://schemas.microsoft.com/office/powerpoint/2010/main" val="27339194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Discussion</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fontScale="92500" lnSpcReduction="20000"/>
          </a:bodyPr>
          <a:lstStyle/>
          <a:p>
            <a:r>
              <a:rPr lang="en-US" dirty="0" smtClean="0">
                <a:solidFill>
                  <a:srgbClr val="00325F"/>
                </a:solidFill>
                <a:latin typeface="Perpetua"/>
                <a:cs typeface="Perpetua"/>
              </a:rPr>
              <a:t>In correlational analyses all variables were associated in predicted ways</a:t>
            </a:r>
          </a:p>
          <a:p>
            <a:endParaRPr lang="en-US" dirty="0">
              <a:solidFill>
                <a:srgbClr val="00325F"/>
              </a:solidFill>
              <a:latin typeface="Perpetua"/>
              <a:cs typeface="Perpetua"/>
            </a:endParaRPr>
          </a:p>
          <a:p>
            <a:r>
              <a:rPr lang="en-US" dirty="0" smtClean="0">
                <a:solidFill>
                  <a:srgbClr val="00325F"/>
                </a:solidFill>
                <a:latin typeface="Perpetua"/>
                <a:cs typeface="Perpetua"/>
              </a:rPr>
              <a:t>Regressions were highly significant</a:t>
            </a:r>
          </a:p>
          <a:p>
            <a:endParaRPr lang="en-US" dirty="0">
              <a:solidFill>
                <a:srgbClr val="00325F"/>
              </a:solidFill>
              <a:latin typeface="Perpetua"/>
              <a:cs typeface="Perpetua"/>
            </a:endParaRPr>
          </a:p>
          <a:p>
            <a:r>
              <a:rPr lang="en-US" dirty="0" smtClean="0">
                <a:solidFill>
                  <a:srgbClr val="00325F"/>
                </a:solidFill>
                <a:latin typeface="Perpetua"/>
                <a:cs typeface="Perpetua"/>
              </a:rPr>
              <a:t>Fusion was the strongest predictor of anxiety</a:t>
            </a:r>
          </a:p>
          <a:p>
            <a:endParaRPr lang="en-US" dirty="0">
              <a:solidFill>
                <a:srgbClr val="00325F"/>
              </a:solidFill>
              <a:latin typeface="Perpetua"/>
              <a:cs typeface="Perpetua"/>
            </a:endParaRPr>
          </a:p>
          <a:p>
            <a:r>
              <a:rPr lang="en-US" dirty="0" smtClean="0">
                <a:solidFill>
                  <a:srgbClr val="00325F"/>
                </a:solidFill>
                <a:latin typeface="Perpetua"/>
                <a:cs typeface="Perpetua"/>
              </a:rPr>
              <a:t>C</a:t>
            </a:r>
            <a:r>
              <a:rPr lang="en-US" dirty="0" smtClean="0">
                <a:solidFill>
                  <a:srgbClr val="00325F"/>
                </a:solidFill>
                <a:latin typeface="Perpetua"/>
                <a:cs typeface="Perpetua"/>
              </a:rPr>
              <a:t>ognitions and avoidance strongest predictors of depression &amp; QoL</a:t>
            </a:r>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6125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Discussion</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Choice of method gives greater detail of how constructs influence each other</a:t>
            </a:r>
          </a:p>
          <a:p>
            <a:endParaRPr lang="en-US" dirty="0">
              <a:solidFill>
                <a:srgbClr val="00325F"/>
              </a:solidFill>
              <a:latin typeface="Perpetua"/>
              <a:cs typeface="Perpetua"/>
            </a:endParaRPr>
          </a:p>
          <a:p>
            <a:r>
              <a:rPr lang="en-US" dirty="0">
                <a:solidFill>
                  <a:srgbClr val="00325F"/>
                </a:solidFill>
                <a:latin typeface="Perpetua"/>
                <a:cs typeface="Perpetua"/>
              </a:rPr>
              <a:t>Process models showed more nuanced and interdependent relations between constructs</a:t>
            </a: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3058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Discussion</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fontScale="92500" lnSpcReduction="20000"/>
          </a:bodyPr>
          <a:lstStyle/>
          <a:p>
            <a:r>
              <a:rPr lang="en-US" dirty="0" smtClean="0">
                <a:solidFill>
                  <a:srgbClr val="00325F"/>
                </a:solidFill>
                <a:latin typeface="Perpetua"/>
                <a:cs typeface="Perpetua"/>
              </a:rPr>
              <a:t>Suggests treatment targets that are consistent with both third and second wave focus</a:t>
            </a:r>
          </a:p>
          <a:p>
            <a:endParaRPr lang="en-US" dirty="0">
              <a:solidFill>
                <a:srgbClr val="00325F"/>
              </a:solidFill>
              <a:latin typeface="Perpetua"/>
              <a:cs typeface="Perpetua"/>
            </a:endParaRPr>
          </a:p>
          <a:p>
            <a:r>
              <a:rPr lang="en-US" dirty="0" smtClean="0">
                <a:solidFill>
                  <a:srgbClr val="00325F"/>
                </a:solidFill>
                <a:latin typeface="Perpetua"/>
                <a:cs typeface="Perpetua"/>
              </a:rPr>
              <a:t>How might we develop this analysis from </a:t>
            </a:r>
            <a:r>
              <a:rPr lang="en-US" i="1" dirty="0" smtClean="0">
                <a:solidFill>
                  <a:srgbClr val="00325F"/>
                </a:solidFill>
                <a:latin typeface="Perpetua"/>
                <a:cs typeface="Perpetua"/>
              </a:rPr>
              <a:t>within </a:t>
            </a:r>
            <a:r>
              <a:rPr lang="en-US" dirty="0" smtClean="0">
                <a:solidFill>
                  <a:srgbClr val="00325F"/>
                </a:solidFill>
                <a:latin typeface="Perpetua"/>
                <a:cs typeface="Perpetua"/>
              </a:rPr>
              <a:t>contextual </a:t>
            </a:r>
            <a:r>
              <a:rPr lang="en-US" dirty="0" err="1" smtClean="0">
                <a:solidFill>
                  <a:srgbClr val="00325F"/>
                </a:solidFill>
                <a:latin typeface="Perpetua"/>
                <a:cs typeface="Perpetua"/>
              </a:rPr>
              <a:t>behavioural</a:t>
            </a:r>
            <a:r>
              <a:rPr lang="en-US" dirty="0" smtClean="0">
                <a:solidFill>
                  <a:srgbClr val="00325F"/>
                </a:solidFill>
                <a:latin typeface="Perpetua"/>
                <a:cs typeface="Perpetua"/>
              </a:rPr>
              <a:t> science?</a:t>
            </a:r>
          </a:p>
          <a:p>
            <a:endParaRPr lang="en-US" dirty="0">
              <a:solidFill>
                <a:srgbClr val="00325F"/>
              </a:solidFill>
              <a:latin typeface="Perpetua"/>
              <a:cs typeface="Perpetua"/>
            </a:endParaRPr>
          </a:p>
          <a:p>
            <a:r>
              <a:rPr lang="en-US" dirty="0" smtClean="0">
                <a:solidFill>
                  <a:srgbClr val="00325F"/>
                </a:solidFill>
                <a:latin typeface="Perpetua"/>
                <a:cs typeface="Perpetua"/>
              </a:rPr>
              <a:t>Synergy between content, fusion, and overt </a:t>
            </a:r>
            <a:r>
              <a:rPr lang="en-US" dirty="0" err="1" smtClean="0">
                <a:solidFill>
                  <a:srgbClr val="00325F"/>
                </a:solidFill>
                <a:latin typeface="Perpetua"/>
                <a:cs typeface="Perpetua"/>
              </a:rPr>
              <a:t>behavioural</a:t>
            </a:r>
            <a:r>
              <a:rPr lang="en-US" dirty="0" smtClean="0">
                <a:solidFill>
                  <a:srgbClr val="00325F"/>
                </a:solidFill>
                <a:latin typeface="Perpetua"/>
                <a:cs typeface="Perpetua"/>
              </a:rPr>
              <a:t> responses could build useful bridges between areas of psychology.</a:t>
            </a:r>
            <a:endParaRPr lang="en-US" dirty="0" smtClean="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3058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Clinical messages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fontScale="92500" lnSpcReduction="20000"/>
          </a:bodyPr>
          <a:lstStyle/>
          <a:p>
            <a:r>
              <a:rPr lang="en-US" dirty="0" smtClean="0">
                <a:solidFill>
                  <a:srgbClr val="00325F"/>
                </a:solidFill>
                <a:latin typeface="Perpetua"/>
                <a:cs typeface="Perpetua"/>
              </a:rPr>
              <a:t>Anxiety presentations: defusion and self compassion</a:t>
            </a:r>
          </a:p>
          <a:p>
            <a:endParaRPr lang="en-US" dirty="0">
              <a:solidFill>
                <a:srgbClr val="00325F"/>
              </a:solidFill>
              <a:latin typeface="Perpetua"/>
              <a:cs typeface="Perpetua"/>
            </a:endParaRPr>
          </a:p>
          <a:p>
            <a:r>
              <a:rPr lang="en-US" dirty="0" smtClean="0">
                <a:solidFill>
                  <a:srgbClr val="00325F"/>
                </a:solidFill>
                <a:latin typeface="Perpetua"/>
                <a:cs typeface="Perpetua"/>
              </a:rPr>
              <a:t>Depressive presentations: active responding, less avoidant responding, also increasing compassion as a way of reducing avoidant responding</a:t>
            </a:r>
          </a:p>
          <a:p>
            <a:endParaRPr lang="en-US" dirty="0">
              <a:solidFill>
                <a:srgbClr val="00325F"/>
              </a:solidFill>
              <a:latin typeface="Perpetua"/>
              <a:cs typeface="Perpetua"/>
            </a:endParaRPr>
          </a:p>
          <a:p>
            <a:r>
              <a:rPr lang="en-US" dirty="0" smtClean="0">
                <a:solidFill>
                  <a:srgbClr val="00325F"/>
                </a:solidFill>
                <a:latin typeface="Perpetua"/>
                <a:cs typeface="Perpetua"/>
              </a:rPr>
              <a:t>QoL – both indirect approaches (fusion, avoidance and compassion) and direct approaches (appraisal based), if possible.</a:t>
            </a:r>
          </a:p>
          <a:p>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3058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408" y="1702060"/>
            <a:ext cx="7837572" cy="125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NHS-Tayside-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221" y="3648485"/>
            <a:ext cx="2321546" cy="1741569"/>
          </a:xfrm>
          <a:prstGeom prst="rect">
            <a:avLst/>
          </a:prstGeom>
        </p:spPr>
      </p:pic>
      <p:pic>
        <p:nvPicPr>
          <p:cNvPr id="4" name="Picture 3" descr="nhs_grampi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952" y="3230061"/>
            <a:ext cx="3169740" cy="2585479"/>
          </a:xfrm>
          <a:prstGeom prst="rect">
            <a:avLst/>
          </a:prstGeom>
        </p:spPr>
      </p:pic>
    </p:spTree>
    <p:extLst>
      <p:ext uri="{BB962C8B-B14F-4D97-AF65-F5344CB8AC3E}">
        <p14:creationId xmlns:p14="http://schemas.microsoft.com/office/powerpoint/2010/main" val="26345605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What predicts psychological impact?</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a:solidFill>
                  <a:srgbClr val="00325F"/>
                </a:solidFill>
                <a:latin typeface="Perpetua"/>
                <a:cs typeface="Perpetua"/>
              </a:rPr>
              <a:t>Social support </a:t>
            </a:r>
            <a:r>
              <a:rPr lang="en-US" baseline="-25000" dirty="0">
                <a:solidFill>
                  <a:srgbClr val="00325F"/>
                </a:solidFill>
                <a:latin typeface="Perpetua"/>
                <a:cs typeface="Perpetua"/>
              </a:rPr>
              <a:t>(Morris &amp; Shakespeare-Finch, </a:t>
            </a:r>
            <a:r>
              <a:rPr lang="en-US" baseline="-25000" dirty="0" smtClean="0">
                <a:solidFill>
                  <a:srgbClr val="00325F"/>
                </a:solidFill>
                <a:latin typeface="Perpetua"/>
                <a:cs typeface="Perpetua"/>
              </a:rPr>
              <a:t>2011)</a:t>
            </a:r>
            <a:endParaRPr lang="en-US" baseline="-25000" dirty="0">
              <a:solidFill>
                <a:srgbClr val="00325F"/>
              </a:solidFill>
              <a:latin typeface="Perpetua"/>
              <a:cs typeface="Perpetua"/>
            </a:endParaRPr>
          </a:p>
          <a:p>
            <a:r>
              <a:rPr lang="en-US" dirty="0" smtClean="0">
                <a:solidFill>
                  <a:srgbClr val="00325F"/>
                </a:solidFill>
                <a:latin typeface="Perpetua"/>
                <a:cs typeface="Perpetua"/>
              </a:rPr>
              <a:t>Cognitive </a:t>
            </a:r>
            <a:r>
              <a:rPr lang="en-US" dirty="0">
                <a:solidFill>
                  <a:srgbClr val="00325F"/>
                </a:solidFill>
                <a:latin typeface="Perpetua"/>
                <a:cs typeface="Perpetua"/>
              </a:rPr>
              <a:t>appraisals </a:t>
            </a:r>
            <a:r>
              <a:rPr lang="en-US" baseline="-25000" dirty="0">
                <a:solidFill>
                  <a:srgbClr val="00325F"/>
                </a:solidFill>
                <a:latin typeface="Perpetua"/>
                <a:cs typeface="Perpetua"/>
              </a:rPr>
              <a:t>(Parle, Jones &amp; Maguire, 1996) </a:t>
            </a:r>
            <a:endParaRPr lang="en-US" baseline="-25000" dirty="0" smtClean="0">
              <a:solidFill>
                <a:srgbClr val="00325F"/>
              </a:solidFill>
              <a:latin typeface="Perpetua"/>
              <a:cs typeface="Perpetua"/>
            </a:endParaRPr>
          </a:p>
          <a:p>
            <a:r>
              <a:rPr lang="en-US" dirty="0" smtClean="0">
                <a:solidFill>
                  <a:srgbClr val="00325F"/>
                </a:solidFill>
                <a:latin typeface="Perpetua"/>
                <a:cs typeface="Perpetua"/>
              </a:rPr>
              <a:t>Rumination &amp; </a:t>
            </a:r>
            <a:r>
              <a:rPr lang="en-US" dirty="0">
                <a:solidFill>
                  <a:srgbClr val="00325F"/>
                </a:solidFill>
                <a:latin typeface="Perpetua"/>
                <a:cs typeface="Perpetua"/>
              </a:rPr>
              <a:t>worry </a:t>
            </a:r>
            <a:r>
              <a:rPr lang="en-US" baseline="-25000" dirty="0" smtClean="0">
                <a:solidFill>
                  <a:srgbClr val="00325F"/>
                </a:solidFill>
                <a:latin typeface="Perpetua"/>
                <a:cs typeface="Perpetua"/>
              </a:rPr>
              <a:t>(Morris </a:t>
            </a:r>
            <a:r>
              <a:rPr lang="en-US" baseline="-25000" dirty="0">
                <a:solidFill>
                  <a:srgbClr val="00325F"/>
                </a:solidFill>
                <a:latin typeface="Perpetua"/>
                <a:cs typeface="Perpetua"/>
              </a:rPr>
              <a:t>&amp; Shakespeare-Finch, </a:t>
            </a:r>
            <a:r>
              <a:rPr lang="en-US" baseline="-25000" dirty="0" smtClean="0">
                <a:solidFill>
                  <a:srgbClr val="00325F"/>
                </a:solidFill>
                <a:latin typeface="Perpetua"/>
                <a:cs typeface="Perpetua"/>
              </a:rPr>
              <a:t>2011) </a:t>
            </a:r>
          </a:p>
          <a:p>
            <a:r>
              <a:rPr lang="en-US" dirty="0" smtClean="0">
                <a:solidFill>
                  <a:srgbClr val="00325F"/>
                </a:solidFill>
                <a:latin typeface="Perpetua"/>
                <a:cs typeface="Perpetua"/>
              </a:rPr>
              <a:t>Coping strategies </a:t>
            </a:r>
            <a:r>
              <a:rPr lang="da-DK" baseline="-25000" dirty="0">
                <a:solidFill>
                  <a:srgbClr val="00325F"/>
                </a:solidFill>
                <a:latin typeface="Perpetua"/>
                <a:cs typeface="Perpetua"/>
              </a:rPr>
              <a:t>(</a:t>
            </a:r>
            <a:r>
              <a:rPr lang="da-DK" baseline="-25000" dirty="0" err="1">
                <a:solidFill>
                  <a:srgbClr val="00325F"/>
                </a:solidFill>
                <a:latin typeface="Perpetua"/>
                <a:cs typeface="Perpetua"/>
              </a:rPr>
              <a:t>Carver</a:t>
            </a:r>
            <a:r>
              <a:rPr lang="da-DK" baseline="-25000" dirty="0">
                <a:solidFill>
                  <a:srgbClr val="00325F"/>
                </a:solidFill>
                <a:latin typeface="Perpetua"/>
                <a:cs typeface="Perpetua"/>
              </a:rPr>
              <a:t> et al., 1993</a:t>
            </a:r>
            <a:r>
              <a:rPr lang="da-DK" baseline="-25000" dirty="0" smtClean="0">
                <a:solidFill>
                  <a:srgbClr val="00325F"/>
                </a:solidFill>
                <a:latin typeface="Perpetua"/>
                <a:cs typeface="Perpetua"/>
              </a:rPr>
              <a:t>) </a:t>
            </a:r>
            <a:endParaRPr lang="en-US" baseline="-25000" dirty="0" smtClean="0">
              <a:solidFill>
                <a:srgbClr val="00325F"/>
              </a:solidFill>
              <a:latin typeface="Perpetua"/>
              <a:cs typeface="Perpetua"/>
            </a:endParaRPr>
          </a:p>
          <a:p>
            <a:r>
              <a:rPr lang="en-US" dirty="0" smtClean="0">
                <a:solidFill>
                  <a:srgbClr val="00325F"/>
                </a:solidFill>
                <a:latin typeface="Perpetua"/>
                <a:cs typeface="Perpetua"/>
              </a:rPr>
              <a:t>Acceptance &amp; </a:t>
            </a:r>
            <a:r>
              <a:rPr lang="en-US" dirty="0">
                <a:solidFill>
                  <a:srgbClr val="00325F"/>
                </a:solidFill>
                <a:latin typeface="Perpetua"/>
                <a:cs typeface="Perpetua"/>
              </a:rPr>
              <a:t>Mindfulness </a:t>
            </a:r>
            <a:r>
              <a:rPr lang="en-US" baseline="-25000" dirty="0">
                <a:solidFill>
                  <a:srgbClr val="00325F"/>
                </a:solidFill>
                <a:latin typeface="Perpetua"/>
                <a:cs typeface="Perpetua"/>
              </a:rPr>
              <a:t>(Hulbert-Williams et al., </a:t>
            </a:r>
            <a:r>
              <a:rPr lang="en-US" baseline="-25000" dirty="0" smtClean="0">
                <a:solidFill>
                  <a:srgbClr val="00325F"/>
                </a:solidFill>
                <a:latin typeface="Perpetua"/>
                <a:cs typeface="Perpetua"/>
              </a:rPr>
              <a:t>2015) </a:t>
            </a:r>
          </a:p>
          <a:p>
            <a:r>
              <a:rPr lang="en-US" dirty="0" smtClean="0">
                <a:solidFill>
                  <a:srgbClr val="00325F"/>
                </a:solidFill>
                <a:latin typeface="Perpetua"/>
                <a:cs typeface="Perpetua"/>
              </a:rPr>
              <a:t>Self-</a:t>
            </a:r>
            <a:r>
              <a:rPr lang="en-US" dirty="0">
                <a:solidFill>
                  <a:srgbClr val="00325F"/>
                </a:solidFill>
                <a:latin typeface="Perpetua"/>
                <a:cs typeface="Perpetua"/>
              </a:rPr>
              <a:t>compassion </a:t>
            </a:r>
            <a:r>
              <a:rPr lang="en-US" baseline="-25000" dirty="0" smtClean="0">
                <a:solidFill>
                  <a:srgbClr val="00325F"/>
                </a:solidFill>
                <a:latin typeface="Perpetua"/>
                <a:cs typeface="Perpetua"/>
              </a:rPr>
              <a:t>(Pinto</a:t>
            </a:r>
            <a:r>
              <a:rPr lang="en-US" baseline="-25000" dirty="0">
                <a:solidFill>
                  <a:srgbClr val="00325F"/>
                </a:solidFill>
                <a:latin typeface="Perpetua"/>
                <a:cs typeface="Perpetua"/>
              </a:rPr>
              <a:t>-</a:t>
            </a:r>
            <a:r>
              <a:rPr lang="en-US" baseline="-25000" dirty="0" err="1">
                <a:solidFill>
                  <a:srgbClr val="00325F"/>
                </a:solidFill>
                <a:latin typeface="Perpetua"/>
                <a:cs typeface="Perpetua"/>
              </a:rPr>
              <a:t>Gouveia</a:t>
            </a:r>
            <a:r>
              <a:rPr lang="en-US" baseline="-25000" dirty="0">
                <a:solidFill>
                  <a:srgbClr val="00325F"/>
                </a:solidFill>
                <a:latin typeface="Perpetua"/>
                <a:cs typeface="Perpetua"/>
              </a:rPr>
              <a:t> et al., </a:t>
            </a:r>
            <a:r>
              <a:rPr lang="en-US" baseline="-25000" dirty="0" smtClean="0">
                <a:solidFill>
                  <a:srgbClr val="00325F"/>
                </a:solidFill>
                <a:latin typeface="Perpetua"/>
                <a:cs typeface="Perpetua"/>
              </a:rPr>
              <a:t>2014) </a:t>
            </a:r>
            <a:endParaRPr lang="en-US" baseline="-25000"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8709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Aims &amp; Hypotheses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lnSpcReduction="10000"/>
          </a:bodyPr>
          <a:lstStyle/>
          <a:p>
            <a:r>
              <a:rPr lang="en-US" dirty="0" smtClean="0">
                <a:solidFill>
                  <a:srgbClr val="00325F"/>
                </a:solidFill>
                <a:latin typeface="Perpetua"/>
                <a:cs typeface="Perpetua"/>
              </a:rPr>
              <a:t>To compare psychological constructs in predicting distress and QoL following cancer</a:t>
            </a:r>
          </a:p>
          <a:p>
            <a:endParaRPr lang="en-US" dirty="0">
              <a:solidFill>
                <a:srgbClr val="00325F"/>
              </a:solidFill>
              <a:latin typeface="Perpetua"/>
              <a:cs typeface="Perpetua"/>
            </a:endParaRPr>
          </a:p>
          <a:p>
            <a:r>
              <a:rPr lang="en-US" dirty="0" smtClean="0">
                <a:solidFill>
                  <a:srgbClr val="00325F"/>
                </a:solidFill>
                <a:latin typeface="Perpetua"/>
                <a:cs typeface="Perpetua"/>
              </a:rPr>
              <a:t>Coping styles</a:t>
            </a:r>
          </a:p>
          <a:p>
            <a:r>
              <a:rPr lang="en-US" dirty="0" smtClean="0">
                <a:solidFill>
                  <a:srgbClr val="00325F"/>
                </a:solidFill>
                <a:latin typeface="Perpetua"/>
                <a:cs typeface="Perpetua"/>
              </a:rPr>
              <a:t>Cognitive appraisals</a:t>
            </a:r>
          </a:p>
          <a:p>
            <a:r>
              <a:rPr lang="en-US" dirty="0" smtClean="0">
                <a:solidFill>
                  <a:srgbClr val="00325F"/>
                </a:solidFill>
                <a:latin typeface="Perpetua"/>
                <a:cs typeface="Perpetua"/>
              </a:rPr>
              <a:t>Cognitive Fusion</a:t>
            </a:r>
          </a:p>
          <a:p>
            <a:r>
              <a:rPr lang="en-US" dirty="0" smtClean="0">
                <a:solidFill>
                  <a:srgbClr val="00325F"/>
                </a:solidFill>
                <a:latin typeface="Perpetua"/>
                <a:cs typeface="Perpetua"/>
              </a:rPr>
              <a:t>Self compassion</a:t>
            </a:r>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882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Method</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Quantitative, cross-sectional study</a:t>
            </a:r>
          </a:p>
          <a:p>
            <a:endParaRPr lang="en-US" dirty="0">
              <a:solidFill>
                <a:srgbClr val="00325F"/>
              </a:solidFill>
              <a:latin typeface="Perpetua"/>
              <a:cs typeface="Perpetua"/>
            </a:endParaRPr>
          </a:p>
          <a:p>
            <a:r>
              <a:rPr lang="en-US" dirty="0" err="1" smtClean="0">
                <a:solidFill>
                  <a:srgbClr val="00325F"/>
                </a:solidFill>
                <a:latin typeface="Perpetua"/>
                <a:cs typeface="Perpetua"/>
              </a:rPr>
              <a:t>Standardised</a:t>
            </a:r>
            <a:r>
              <a:rPr lang="en-US" dirty="0" smtClean="0">
                <a:solidFill>
                  <a:srgbClr val="00325F"/>
                </a:solidFill>
                <a:latin typeface="Perpetua"/>
                <a:cs typeface="Perpetua"/>
              </a:rPr>
              <a:t> self report measures</a:t>
            </a:r>
          </a:p>
          <a:p>
            <a:endParaRPr lang="en-US" dirty="0">
              <a:solidFill>
                <a:srgbClr val="00325F"/>
              </a:solidFill>
              <a:latin typeface="Perpetua"/>
              <a:cs typeface="Perpetua"/>
            </a:endParaRPr>
          </a:p>
          <a:p>
            <a:r>
              <a:rPr lang="en-US" dirty="0" smtClean="0">
                <a:solidFill>
                  <a:srgbClr val="00325F"/>
                </a:solidFill>
                <a:latin typeface="Perpetua"/>
                <a:cs typeface="Perpetua"/>
              </a:rPr>
              <a:t>Recruited from NHS Oncology services in Scotland</a:t>
            </a:r>
          </a:p>
          <a:p>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882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Participants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4338108"/>
          </a:xfrm>
        </p:spPr>
        <p:txBody>
          <a:bodyPr>
            <a:normAutofit fontScale="77500" lnSpcReduction="20000"/>
          </a:bodyPr>
          <a:lstStyle/>
          <a:p>
            <a:r>
              <a:rPr lang="en-US" dirty="0" smtClean="0">
                <a:solidFill>
                  <a:srgbClr val="00325F"/>
                </a:solidFill>
                <a:latin typeface="Perpetua"/>
                <a:cs typeface="Perpetua"/>
              </a:rPr>
              <a:t>Diagnosed with any type of cancer at least 30 days previously</a:t>
            </a:r>
          </a:p>
          <a:p>
            <a:endParaRPr lang="en-US" dirty="0">
              <a:solidFill>
                <a:srgbClr val="00325F"/>
              </a:solidFill>
              <a:latin typeface="Perpetua"/>
              <a:cs typeface="Perpetua"/>
            </a:endParaRPr>
          </a:p>
          <a:p>
            <a:r>
              <a:rPr lang="en-US" dirty="0" smtClean="0">
                <a:solidFill>
                  <a:srgbClr val="00325F"/>
                </a:solidFill>
                <a:latin typeface="Perpetua"/>
                <a:cs typeface="Perpetua"/>
              </a:rPr>
              <a:t>Aged 18 or over</a:t>
            </a:r>
          </a:p>
          <a:p>
            <a:endParaRPr lang="en-US" dirty="0">
              <a:solidFill>
                <a:srgbClr val="00325F"/>
              </a:solidFill>
              <a:latin typeface="Perpetua"/>
              <a:cs typeface="Perpetua"/>
            </a:endParaRPr>
          </a:p>
          <a:p>
            <a:r>
              <a:rPr lang="en-US" dirty="0" smtClean="0">
                <a:solidFill>
                  <a:srgbClr val="00325F"/>
                </a:solidFill>
                <a:latin typeface="Perpetua"/>
                <a:cs typeface="Perpetua"/>
              </a:rPr>
              <a:t>Aware of their diagnosis</a:t>
            </a:r>
          </a:p>
          <a:p>
            <a:endParaRPr lang="en-US" dirty="0">
              <a:solidFill>
                <a:srgbClr val="00325F"/>
              </a:solidFill>
              <a:latin typeface="Perpetua"/>
              <a:cs typeface="Perpetua"/>
            </a:endParaRPr>
          </a:p>
          <a:p>
            <a:r>
              <a:rPr lang="en-US" dirty="0" smtClean="0">
                <a:solidFill>
                  <a:srgbClr val="00325F"/>
                </a:solidFill>
                <a:latin typeface="Perpetua"/>
                <a:cs typeface="Perpetua"/>
              </a:rPr>
              <a:t>Physically well enough to complete measures (</a:t>
            </a:r>
            <a:r>
              <a:rPr lang="en-US" dirty="0" err="1" smtClean="0">
                <a:solidFill>
                  <a:srgbClr val="00325F"/>
                </a:solidFill>
                <a:latin typeface="Perpetua"/>
                <a:cs typeface="Perpetua"/>
              </a:rPr>
              <a:t>approx</a:t>
            </a:r>
            <a:r>
              <a:rPr lang="en-US" dirty="0" smtClean="0">
                <a:solidFill>
                  <a:srgbClr val="00325F"/>
                </a:solidFill>
                <a:latin typeface="Perpetua"/>
                <a:cs typeface="Perpetua"/>
              </a:rPr>
              <a:t> 30 minutes)</a:t>
            </a:r>
          </a:p>
          <a:p>
            <a:endParaRPr lang="en-US" dirty="0">
              <a:solidFill>
                <a:srgbClr val="00325F"/>
              </a:solidFill>
              <a:latin typeface="Perpetua"/>
              <a:cs typeface="Perpetua"/>
            </a:endParaRPr>
          </a:p>
          <a:p>
            <a:r>
              <a:rPr lang="en-US" dirty="0" smtClean="0">
                <a:solidFill>
                  <a:srgbClr val="00325F"/>
                </a:solidFill>
                <a:latin typeface="Perpetua"/>
                <a:cs typeface="Perpetua"/>
              </a:rPr>
              <a:t>Excluded on the basis of brain cancer or cognitive impairment</a:t>
            </a:r>
          </a:p>
          <a:p>
            <a:endParaRPr lang="en-US" dirty="0">
              <a:solidFill>
                <a:srgbClr val="00325F"/>
              </a:solidFill>
              <a:latin typeface="Perpetua"/>
              <a:cs typeface="Perpetua"/>
            </a:endParaRPr>
          </a:p>
          <a:p>
            <a:r>
              <a:rPr lang="en-US" dirty="0" smtClean="0">
                <a:solidFill>
                  <a:srgbClr val="00325F"/>
                </a:solidFill>
                <a:latin typeface="Perpetua"/>
                <a:cs typeface="Perpetua"/>
              </a:rPr>
              <a:t>280 participants invited, 114 returned (41% return rate)</a:t>
            </a:r>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882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Measures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pPr marL="0" indent="0" algn="ctr">
              <a:buNone/>
            </a:pPr>
            <a:r>
              <a:rPr lang="en-US" sz="4000" dirty="0" smtClean="0">
                <a:solidFill>
                  <a:srgbClr val="00325F"/>
                </a:solidFill>
                <a:latin typeface="Perpetua"/>
                <a:cs typeface="Perpetua"/>
              </a:rPr>
              <a:t>Demographic Information</a:t>
            </a:r>
          </a:p>
          <a:p>
            <a:endParaRPr lang="en-US" dirty="0">
              <a:solidFill>
                <a:srgbClr val="00325F"/>
              </a:solidFill>
              <a:latin typeface="Perpetua"/>
              <a:cs typeface="Perpetua"/>
            </a:endParaRPr>
          </a:p>
          <a:p>
            <a:r>
              <a:rPr lang="en-US" dirty="0" smtClean="0">
                <a:solidFill>
                  <a:srgbClr val="00325F"/>
                </a:solidFill>
                <a:latin typeface="Perpetua"/>
                <a:cs typeface="Perpetua"/>
              </a:rPr>
              <a:t>Gender, age, relationship status, education, ethnicity, year of first diagnosis, cancer type, treatments received, other physical or mental health problems</a:t>
            </a: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112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fontScale="90000"/>
          </a:bodyPr>
          <a:lstStyle/>
          <a:p>
            <a:r>
              <a:rPr lang="en-US" dirty="0">
                <a:solidFill>
                  <a:srgbClr val="00325F"/>
                </a:solidFill>
                <a:latin typeface="Perpetua"/>
                <a:cs typeface="Perpetua"/>
              </a:rPr>
              <a:t>Mini Mental Adjustment to Cancer Scale </a:t>
            </a:r>
            <a:br>
              <a:rPr lang="en-US" dirty="0">
                <a:solidFill>
                  <a:srgbClr val="00325F"/>
                </a:solidFill>
                <a:latin typeface="Perpetua"/>
                <a:cs typeface="Perpetua"/>
              </a:rPr>
            </a:b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1599351"/>
            <a:ext cx="8229600" cy="4897757"/>
          </a:xfrm>
        </p:spPr>
        <p:txBody>
          <a:bodyPr>
            <a:normAutofit fontScale="92500" lnSpcReduction="10000"/>
          </a:bodyPr>
          <a:lstStyle/>
          <a:p>
            <a:pPr marL="0" indent="0" algn="ctr">
              <a:buNone/>
            </a:pPr>
            <a:r>
              <a:rPr lang="en-US" dirty="0" smtClean="0">
                <a:solidFill>
                  <a:srgbClr val="00325F"/>
                </a:solidFill>
                <a:latin typeface="Perpetua"/>
                <a:cs typeface="Perpetua"/>
              </a:rPr>
              <a:t>“I think it</a:t>
            </a:r>
            <a:r>
              <a:rPr lang="fr-FR" dirty="0" smtClean="0">
                <a:solidFill>
                  <a:srgbClr val="00325F"/>
                </a:solidFill>
                <a:latin typeface="Perpetua"/>
                <a:cs typeface="Perpetua"/>
              </a:rPr>
              <a:t>’</a:t>
            </a:r>
            <a:r>
              <a:rPr lang="en-US" dirty="0" smtClean="0">
                <a:solidFill>
                  <a:srgbClr val="00325F"/>
                </a:solidFill>
                <a:latin typeface="Perpetua"/>
                <a:cs typeface="Perpetua"/>
              </a:rPr>
              <a:t>s the end of the world”</a:t>
            </a:r>
          </a:p>
          <a:p>
            <a:pPr marL="0" indent="0" algn="ctr">
              <a:buNone/>
            </a:pPr>
            <a:r>
              <a:rPr lang="en-US" dirty="0" smtClean="0">
                <a:solidFill>
                  <a:srgbClr val="00325F"/>
                </a:solidFill>
                <a:latin typeface="Perpetua"/>
                <a:cs typeface="Perpetua"/>
              </a:rPr>
              <a:t> “I worry about cancer returning or getting worse”</a:t>
            </a:r>
          </a:p>
          <a:p>
            <a:pPr marL="0" indent="0">
              <a:buNone/>
            </a:pPr>
            <a:endParaRPr lang="en-US" dirty="0" smtClean="0">
              <a:solidFill>
                <a:srgbClr val="00325F"/>
              </a:solidFill>
              <a:latin typeface="Perpetua"/>
              <a:cs typeface="Perpetua"/>
            </a:endParaRPr>
          </a:p>
          <a:p>
            <a:r>
              <a:rPr lang="en-US" dirty="0" smtClean="0">
                <a:solidFill>
                  <a:srgbClr val="00325F"/>
                </a:solidFill>
                <a:latin typeface="Perpetua"/>
                <a:cs typeface="Perpetua"/>
              </a:rPr>
              <a:t>24 items in 4 domains</a:t>
            </a:r>
          </a:p>
          <a:p>
            <a:pPr marL="0" indent="0">
              <a:buNone/>
            </a:pPr>
            <a:r>
              <a:rPr lang="en-US" dirty="0" smtClean="0">
                <a:solidFill>
                  <a:srgbClr val="00325F"/>
                </a:solidFill>
                <a:latin typeface="Perpetua"/>
                <a:ea typeface="Lucida Grande"/>
                <a:cs typeface="Perpetua"/>
              </a:rPr>
              <a:t>								Current study α</a:t>
            </a:r>
            <a:endParaRPr lang="en-US" dirty="0">
              <a:solidFill>
                <a:srgbClr val="00325F"/>
              </a:solidFill>
              <a:latin typeface="Perpetua"/>
              <a:cs typeface="Perpetua"/>
            </a:endParaRPr>
          </a:p>
          <a:p>
            <a:r>
              <a:rPr lang="en-US" dirty="0" smtClean="0">
                <a:solidFill>
                  <a:srgbClr val="00325F"/>
                </a:solidFill>
                <a:latin typeface="Perpetua"/>
                <a:cs typeface="Perpetua"/>
              </a:rPr>
              <a:t>Cognitive distress				.87					</a:t>
            </a:r>
          </a:p>
          <a:p>
            <a:r>
              <a:rPr lang="en-US" dirty="0" smtClean="0">
                <a:solidFill>
                  <a:srgbClr val="00325F"/>
                </a:solidFill>
                <a:latin typeface="Perpetua"/>
                <a:cs typeface="Perpetua"/>
              </a:rPr>
              <a:t>Cognitive avoidance				.77</a:t>
            </a:r>
          </a:p>
          <a:p>
            <a:r>
              <a:rPr lang="en-US" dirty="0" smtClean="0">
                <a:solidFill>
                  <a:srgbClr val="00325F"/>
                </a:solidFill>
                <a:latin typeface="Perpetua"/>
                <a:cs typeface="Perpetua"/>
              </a:rPr>
              <a:t>Fighting spirit						.67</a:t>
            </a:r>
          </a:p>
          <a:p>
            <a:r>
              <a:rPr lang="en-US" dirty="0" smtClean="0">
                <a:solidFill>
                  <a:srgbClr val="00325F"/>
                </a:solidFill>
                <a:latin typeface="Perpetua"/>
                <a:cs typeface="Perpetua"/>
              </a:rPr>
              <a:t>Emotional distress				.76</a:t>
            </a:r>
          </a:p>
          <a:p>
            <a:pPr marL="0" indent="0" algn="r">
              <a:buNone/>
            </a:pPr>
            <a:r>
              <a:rPr lang="en-US" baseline="-25000" dirty="0" smtClean="0">
                <a:solidFill>
                  <a:srgbClr val="00325F"/>
                </a:solidFill>
                <a:latin typeface="Perpetua"/>
                <a:cs typeface="Perpetua"/>
              </a:rPr>
              <a:t>(</a:t>
            </a:r>
            <a:r>
              <a:rPr lang="en-US" baseline="-25000" dirty="0">
                <a:solidFill>
                  <a:srgbClr val="00325F"/>
                </a:solidFill>
                <a:latin typeface="Perpetua"/>
                <a:cs typeface="Perpetua"/>
              </a:rPr>
              <a:t>Watson et al., 1994; Hulbert-Williams et al, </a:t>
            </a:r>
            <a:r>
              <a:rPr lang="en-US" baseline="-25000" dirty="0" smtClean="0">
                <a:solidFill>
                  <a:srgbClr val="00325F"/>
                </a:solidFill>
                <a:latin typeface="Perpetua"/>
                <a:cs typeface="Perpetua"/>
              </a:rPr>
              <a:t>2012a)</a:t>
            </a:r>
            <a:endParaRPr lang="en-US" baseline="-25000" dirty="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882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fontScale="90000"/>
          </a:bodyPr>
          <a:lstStyle/>
          <a:p>
            <a:r>
              <a:rPr lang="en-US" dirty="0" smtClean="0">
                <a:solidFill>
                  <a:srgbClr val="00325F"/>
                </a:solidFill>
                <a:latin typeface="Perpetua"/>
                <a:cs typeface="Perpetua"/>
              </a:rPr>
              <a:t>Brief COPE Inventory</a:t>
            </a:r>
            <a:r>
              <a:rPr lang="en-US" dirty="0">
                <a:solidFill>
                  <a:srgbClr val="00325F"/>
                </a:solidFill>
                <a:latin typeface="Perpetua"/>
                <a:cs typeface="Perpetua"/>
              </a:rPr>
              <a:t/>
            </a:r>
            <a:br>
              <a:rPr lang="en-US" dirty="0">
                <a:solidFill>
                  <a:srgbClr val="00325F"/>
                </a:solidFill>
                <a:latin typeface="Perpetua"/>
                <a:cs typeface="Perpetua"/>
              </a:rPr>
            </a:b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1599351"/>
            <a:ext cx="8229600" cy="4897757"/>
          </a:xfrm>
        </p:spPr>
        <p:txBody>
          <a:bodyPr>
            <a:normAutofit fontScale="92500" lnSpcReduction="20000"/>
          </a:bodyPr>
          <a:lstStyle/>
          <a:p>
            <a:pPr marL="0" lvl="0" indent="0" algn="ctr">
              <a:buNone/>
            </a:pPr>
            <a:r>
              <a:rPr lang="en-US" dirty="0">
                <a:solidFill>
                  <a:srgbClr val="00325F"/>
                </a:solidFill>
                <a:latin typeface="Perpetua"/>
                <a:cs typeface="Perpetua"/>
              </a:rPr>
              <a:t>“I try to come up with a strategy about what to </a:t>
            </a:r>
            <a:r>
              <a:rPr lang="en-US" dirty="0" smtClean="0">
                <a:solidFill>
                  <a:srgbClr val="00325F"/>
                </a:solidFill>
                <a:latin typeface="Perpetua"/>
                <a:cs typeface="Perpetua"/>
              </a:rPr>
              <a:t>do”</a:t>
            </a:r>
          </a:p>
          <a:p>
            <a:pPr marL="0" indent="0" algn="ctr">
              <a:buNone/>
            </a:pPr>
            <a:r>
              <a:rPr lang="en-US" dirty="0">
                <a:solidFill>
                  <a:srgbClr val="00325F"/>
                </a:solidFill>
                <a:latin typeface="Perpetua"/>
                <a:cs typeface="Perpetua"/>
              </a:rPr>
              <a:t>“I express my negative feelings”</a:t>
            </a:r>
          </a:p>
          <a:p>
            <a:pPr marL="0" indent="0" algn="ctr">
              <a:buNone/>
            </a:pPr>
            <a:r>
              <a:rPr lang="en-US" dirty="0" smtClean="0">
                <a:solidFill>
                  <a:srgbClr val="00325F"/>
                </a:solidFill>
                <a:latin typeface="Perpetua"/>
                <a:cs typeface="Perpetua"/>
              </a:rPr>
              <a:t>“I </a:t>
            </a:r>
            <a:r>
              <a:rPr lang="en-US" dirty="0">
                <a:solidFill>
                  <a:srgbClr val="00325F"/>
                </a:solidFill>
                <a:latin typeface="Perpetua"/>
                <a:cs typeface="Perpetua"/>
              </a:rPr>
              <a:t>use alcohol or other drugs to help me get through </a:t>
            </a:r>
            <a:r>
              <a:rPr lang="en-US" dirty="0" smtClean="0">
                <a:solidFill>
                  <a:srgbClr val="00325F"/>
                </a:solidFill>
                <a:latin typeface="Perpetua"/>
                <a:cs typeface="Perpetua"/>
              </a:rPr>
              <a:t>it”</a:t>
            </a:r>
          </a:p>
          <a:p>
            <a:endParaRPr lang="en-US" dirty="0">
              <a:solidFill>
                <a:srgbClr val="00325F"/>
              </a:solidFill>
              <a:latin typeface="Perpetua"/>
              <a:cs typeface="Perpetua"/>
            </a:endParaRPr>
          </a:p>
          <a:p>
            <a:r>
              <a:rPr lang="en-US" dirty="0" smtClean="0">
                <a:solidFill>
                  <a:srgbClr val="00325F"/>
                </a:solidFill>
                <a:latin typeface="Perpetua"/>
                <a:cs typeface="Perpetua"/>
              </a:rPr>
              <a:t>28 items in 3 domains</a:t>
            </a:r>
          </a:p>
          <a:p>
            <a:pPr marL="0" indent="0">
              <a:buNone/>
            </a:pPr>
            <a:r>
              <a:rPr lang="en-US" dirty="0" smtClean="0">
                <a:solidFill>
                  <a:srgbClr val="00325F"/>
                </a:solidFill>
                <a:latin typeface="Perpetua"/>
                <a:ea typeface="Lucida Grande"/>
                <a:cs typeface="Perpetua"/>
              </a:rPr>
              <a:t>								Current study α</a:t>
            </a:r>
            <a:endParaRPr lang="en-US" dirty="0">
              <a:solidFill>
                <a:srgbClr val="00325F"/>
              </a:solidFill>
              <a:latin typeface="Perpetua"/>
              <a:cs typeface="Perpetua"/>
            </a:endParaRPr>
          </a:p>
          <a:p>
            <a:r>
              <a:rPr lang="en-US" dirty="0" smtClean="0">
                <a:solidFill>
                  <a:srgbClr val="00325F"/>
                </a:solidFill>
                <a:latin typeface="Perpetua"/>
                <a:cs typeface="Perpetua"/>
              </a:rPr>
              <a:t>Problem </a:t>
            </a:r>
            <a:r>
              <a:rPr lang="en-US" dirty="0" err="1" smtClean="0">
                <a:solidFill>
                  <a:srgbClr val="00325F"/>
                </a:solidFill>
                <a:latin typeface="Perpetua"/>
                <a:cs typeface="Perpetua"/>
              </a:rPr>
              <a:t>focussed</a:t>
            </a:r>
            <a:r>
              <a:rPr lang="en-US" dirty="0" smtClean="0">
                <a:solidFill>
                  <a:srgbClr val="00325F"/>
                </a:solidFill>
                <a:latin typeface="Perpetua"/>
                <a:cs typeface="Perpetua"/>
              </a:rPr>
              <a:t> coping			.77	</a:t>
            </a:r>
            <a:endParaRPr lang="en-US" dirty="0">
              <a:solidFill>
                <a:srgbClr val="00325F"/>
              </a:solidFill>
              <a:latin typeface="Perpetua"/>
              <a:cs typeface="Perpetua"/>
            </a:endParaRPr>
          </a:p>
          <a:p>
            <a:r>
              <a:rPr lang="en-US" dirty="0" smtClean="0">
                <a:solidFill>
                  <a:srgbClr val="00325F"/>
                </a:solidFill>
                <a:latin typeface="Perpetua"/>
                <a:cs typeface="Perpetua"/>
              </a:rPr>
              <a:t>Active Emotion Coping			     .71</a:t>
            </a:r>
          </a:p>
          <a:p>
            <a:r>
              <a:rPr lang="en-US" dirty="0" smtClean="0">
                <a:solidFill>
                  <a:srgbClr val="00325F"/>
                </a:solidFill>
                <a:latin typeface="Perpetua"/>
                <a:cs typeface="Perpetua"/>
              </a:rPr>
              <a:t>Emotional Avoidance Coping		.74</a:t>
            </a:r>
          </a:p>
          <a:p>
            <a:pPr marL="0" indent="0" algn="r">
              <a:buNone/>
            </a:pPr>
            <a:r>
              <a:rPr lang="en-US" baseline="-25000" dirty="0" smtClean="0">
                <a:solidFill>
                  <a:srgbClr val="00325F"/>
                </a:solidFill>
                <a:latin typeface="Perpetua"/>
                <a:cs typeface="Perpetua"/>
              </a:rPr>
              <a:t>(Carver, 1997;</a:t>
            </a:r>
            <a:r>
              <a:rPr lang="en-US" dirty="0" smtClean="0">
                <a:solidFill>
                  <a:srgbClr val="00325F"/>
                </a:solidFill>
                <a:latin typeface="Perpetua"/>
                <a:cs typeface="Perpetua"/>
              </a:rPr>
              <a:t> </a:t>
            </a:r>
            <a:r>
              <a:rPr lang="en-US" baseline="-25000" dirty="0" smtClean="0">
                <a:solidFill>
                  <a:srgbClr val="00325F"/>
                </a:solidFill>
                <a:latin typeface="Perpetua"/>
                <a:cs typeface="Perpetua"/>
              </a:rPr>
              <a:t>Hulbert-Williams et al, 2012b)</a:t>
            </a:r>
            <a:endParaRPr lang="en-US" baseline="-25000" dirty="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5799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858</TotalTime>
  <Words>1816</Words>
  <Application>Microsoft Macintosh PowerPoint</Application>
  <PresentationFormat>On-screen Show (4:3)</PresentationFormat>
  <Paragraphs>221</Paragraphs>
  <Slides>28</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Office Theme</vt:lpstr>
      <vt:lpstr>Document</vt:lpstr>
      <vt:lpstr>Microsoft Word Document</vt:lpstr>
      <vt:lpstr>Illness Cognitions, Cognitive Fusion, Avoidance and Self-Compassion as Predictors of Distress and Quality of Life in a Heterogeneous Sample of Adults, after Cancer.    </vt:lpstr>
      <vt:lpstr>Impact of cancer</vt:lpstr>
      <vt:lpstr>What predicts psychological impact?</vt:lpstr>
      <vt:lpstr>Aims &amp; Hypotheses</vt:lpstr>
      <vt:lpstr>Method</vt:lpstr>
      <vt:lpstr>Participants</vt:lpstr>
      <vt:lpstr>Measures</vt:lpstr>
      <vt:lpstr>Mini Mental Adjustment to Cancer Scale  </vt:lpstr>
      <vt:lpstr>Brief COPE Inventory </vt:lpstr>
      <vt:lpstr>Self-Compassion Scale </vt:lpstr>
      <vt:lpstr>Cognitive Fusion Questionnaire </vt:lpstr>
      <vt:lpstr>Hospital Anxiety &amp; Depression Scale  </vt:lpstr>
      <vt:lpstr>Functional Assessment of Cancer Therapy </vt:lpstr>
      <vt:lpstr>Analytic Plan</vt:lpstr>
      <vt:lpstr>Preliminary analyses</vt:lpstr>
      <vt:lpstr>Results - Descriptives</vt:lpstr>
      <vt:lpstr>Results - Correlations</vt:lpstr>
      <vt:lpstr>Results - Regression</vt:lpstr>
      <vt:lpstr>Results - Regression</vt:lpstr>
      <vt:lpstr>Results - Regression</vt:lpstr>
      <vt:lpstr>Conditional process analysis - anxiety</vt:lpstr>
      <vt:lpstr>Conditional process analysis - depression</vt:lpstr>
      <vt:lpstr>Conditional process analysis - QoL</vt:lpstr>
      <vt:lpstr>Discussion</vt:lpstr>
      <vt:lpstr>Discussion</vt:lpstr>
      <vt:lpstr>Discussion</vt:lpstr>
      <vt:lpstr>Clinical messages</vt:lpstr>
      <vt:lpstr>PowerPoint Presentation</vt:lpstr>
    </vt:vector>
  </TitlesOfParts>
  <Company>University of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Gillanders</dc:creator>
  <cp:lastModifiedBy>David Gillanders</cp:lastModifiedBy>
  <cp:revision>76</cp:revision>
  <dcterms:created xsi:type="dcterms:W3CDTF">2014-02-25T21:37:58Z</dcterms:created>
  <dcterms:modified xsi:type="dcterms:W3CDTF">2015-07-08T21:25:59Z</dcterms:modified>
</cp:coreProperties>
</file>